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3"/>
  </p:notesMasterIdLst>
  <p:sldIdLst>
    <p:sldId id="372" r:id="rId2"/>
    <p:sldId id="922" r:id="rId3"/>
    <p:sldId id="714" r:id="rId4"/>
    <p:sldId id="760" r:id="rId5"/>
    <p:sldId id="728" r:id="rId6"/>
    <p:sldId id="729" r:id="rId7"/>
    <p:sldId id="731" r:id="rId8"/>
    <p:sldId id="732" r:id="rId9"/>
    <p:sldId id="733" r:id="rId10"/>
    <p:sldId id="734" r:id="rId11"/>
    <p:sldId id="730" r:id="rId12"/>
    <p:sldId id="736" r:id="rId13"/>
    <p:sldId id="737" r:id="rId14"/>
    <p:sldId id="739" r:id="rId15"/>
    <p:sldId id="741" r:id="rId16"/>
    <p:sldId id="742" r:id="rId17"/>
    <p:sldId id="745" r:id="rId18"/>
    <p:sldId id="752" r:id="rId19"/>
    <p:sldId id="753" r:id="rId20"/>
    <p:sldId id="743" r:id="rId21"/>
    <p:sldId id="744" r:id="rId22"/>
    <p:sldId id="919" r:id="rId23"/>
    <p:sldId id="920" r:id="rId24"/>
    <p:sldId id="769" r:id="rId25"/>
    <p:sldId id="747" r:id="rId26"/>
    <p:sldId id="749" r:id="rId27"/>
    <p:sldId id="748" r:id="rId28"/>
    <p:sldId id="751" r:id="rId29"/>
    <p:sldId id="921" r:id="rId30"/>
    <p:sldId id="750" r:id="rId31"/>
    <p:sldId id="755" r:id="rId32"/>
    <p:sldId id="757" r:id="rId33"/>
    <p:sldId id="758" r:id="rId34"/>
    <p:sldId id="766" r:id="rId35"/>
    <p:sldId id="762" r:id="rId36"/>
    <p:sldId id="759" r:id="rId37"/>
    <p:sldId id="763" r:id="rId38"/>
    <p:sldId id="768" r:id="rId39"/>
    <p:sldId id="773" r:id="rId40"/>
    <p:sldId id="778" r:id="rId41"/>
    <p:sldId id="789" r:id="rId42"/>
    <p:sldId id="785" r:id="rId43"/>
    <p:sldId id="779" r:id="rId44"/>
    <p:sldId id="780" r:id="rId45"/>
    <p:sldId id="787" r:id="rId46"/>
    <p:sldId id="781" r:id="rId47"/>
    <p:sldId id="782" r:id="rId48"/>
    <p:sldId id="790" r:id="rId49"/>
    <p:sldId id="786" r:id="rId50"/>
    <p:sldId id="788" r:id="rId51"/>
    <p:sldId id="792" r:id="rId52"/>
    <p:sldId id="791" r:id="rId53"/>
    <p:sldId id="793" r:id="rId54"/>
    <p:sldId id="794" r:id="rId55"/>
    <p:sldId id="795" r:id="rId56"/>
    <p:sldId id="796" r:id="rId57"/>
    <p:sldId id="916" r:id="rId58"/>
    <p:sldId id="917" r:id="rId59"/>
    <p:sldId id="907" r:id="rId60"/>
    <p:sldId id="903" r:id="rId61"/>
    <p:sldId id="905" r:id="rId62"/>
    <p:sldId id="906" r:id="rId63"/>
    <p:sldId id="908" r:id="rId64"/>
    <p:sldId id="910" r:id="rId65"/>
    <p:sldId id="915" r:id="rId66"/>
    <p:sldId id="911" r:id="rId67"/>
    <p:sldId id="804" r:id="rId68"/>
    <p:sldId id="913" r:id="rId69"/>
    <p:sldId id="912" r:id="rId70"/>
    <p:sldId id="806" r:id="rId71"/>
    <p:sldId id="914" r:id="rId72"/>
  </p:sldIdLst>
  <p:sldSz cx="7559675" cy="106918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63B2C16-2AF3-4258-819C-3921D241D026}">
          <p14:sldIdLst>
            <p14:sldId id="372"/>
            <p14:sldId id="922"/>
            <p14:sldId id="714"/>
            <p14:sldId id="760"/>
            <p14:sldId id="728"/>
            <p14:sldId id="729"/>
            <p14:sldId id="731"/>
            <p14:sldId id="732"/>
            <p14:sldId id="733"/>
            <p14:sldId id="734"/>
            <p14:sldId id="730"/>
            <p14:sldId id="736"/>
            <p14:sldId id="737"/>
            <p14:sldId id="739"/>
            <p14:sldId id="741"/>
            <p14:sldId id="742"/>
            <p14:sldId id="745"/>
            <p14:sldId id="752"/>
            <p14:sldId id="753"/>
            <p14:sldId id="743"/>
            <p14:sldId id="744"/>
            <p14:sldId id="919"/>
            <p14:sldId id="920"/>
            <p14:sldId id="769"/>
            <p14:sldId id="747"/>
            <p14:sldId id="749"/>
            <p14:sldId id="748"/>
            <p14:sldId id="751"/>
            <p14:sldId id="921"/>
            <p14:sldId id="750"/>
            <p14:sldId id="755"/>
            <p14:sldId id="757"/>
            <p14:sldId id="758"/>
            <p14:sldId id="766"/>
            <p14:sldId id="762"/>
            <p14:sldId id="759"/>
            <p14:sldId id="763"/>
            <p14:sldId id="768"/>
            <p14:sldId id="773"/>
            <p14:sldId id="778"/>
            <p14:sldId id="789"/>
            <p14:sldId id="785"/>
            <p14:sldId id="779"/>
            <p14:sldId id="780"/>
            <p14:sldId id="787"/>
            <p14:sldId id="781"/>
            <p14:sldId id="782"/>
            <p14:sldId id="790"/>
            <p14:sldId id="786"/>
            <p14:sldId id="788"/>
            <p14:sldId id="792"/>
            <p14:sldId id="791"/>
            <p14:sldId id="793"/>
            <p14:sldId id="794"/>
            <p14:sldId id="795"/>
            <p14:sldId id="796"/>
            <p14:sldId id="916"/>
            <p14:sldId id="917"/>
            <p14:sldId id="907"/>
            <p14:sldId id="903"/>
            <p14:sldId id="905"/>
            <p14:sldId id="906"/>
            <p14:sldId id="908"/>
            <p14:sldId id="910"/>
            <p14:sldId id="915"/>
            <p14:sldId id="911"/>
            <p14:sldId id="804"/>
            <p14:sldId id="913"/>
            <p14:sldId id="912"/>
            <p14:sldId id="806"/>
            <p14:sldId id="914"/>
          </p14:sldIdLst>
        </p14:section>
        <p14:section name="Abschnitt ohne Titel" id="{6E52C06F-36C2-4C9D-BD65-3B017F5095D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48" userDrawn="1">
          <p15:clr>
            <a:srgbClr val="A4A3A4"/>
          </p15:clr>
        </p15:guide>
        <p15:guide id="3" orient="horz" pos="6735" userDrawn="1">
          <p15:clr>
            <a:srgbClr val="A4A3A4"/>
          </p15:clr>
        </p15:guide>
        <p15:guide id="4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Brauner" initials="CB" lastIdx="1" clrIdx="0">
    <p:extLst>
      <p:ext uri="{19B8F6BF-5375-455C-9EA6-DF929625EA0E}">
        <p15:presenceInfo xmlns:p15="http://schemas.microsoft.com/office/powerpoint/2012/main" userId="Christian Brau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00FFFF"/>
    <a:srgbClr val="FFC000"/>
    <a:srgbClr val="D60093"/>
    <a:srgbClr val="00FF00"/>
    <a:srgbClr val="33CCFF"/>
    <a:srgbClr val="FF00FF"/>
    <a:srgbClr val="66FF3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7474" autoAdjust="0"/>
  </p:normalViewPr>
  <p:slideViewPr>
    <p:cSldViewPr snapToGrid="0" showGuides="1">
      <p:cViewPr varScale="1">
        <p:scale>
          <a:sx n="72" d="100"/>
          <a:sy n="72" d="100"/>
        </p:scale>
        <p:origin x="2868" y="84"/>
      </p:cViewPr>
      <p:guideLst>
        <p:guide orient="horz" pos="4048"/>
        <p:guide orient="horz" pos="6735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5240"/>
    </p:cViewPr>
  </p:sorterViewPr>
  <p:notesViewPr>
    <p:cSldViewPr snapToGrid="0" showGuides="1">
      <p:cViewPr varScale="1">
        <p:scale>
          <a:sx n="112" d="100"/>
          <a:sy n="112" d="100"/>
        </p:scale>
        <p:origin x="4308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8" cy="49813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8" cy="49813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9376253F-B55C-41E6-B1B7-2ACCA78D0141}" type="datetimeFigureOut">
              <a:rPr lang="de-DE" smtClean="0"/>
              <a:t>23.04.2024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8" cy="49813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8" cy="49813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A4910DD2-7798-4304-B36A-7D76F2C70A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66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95FC4940-3F61-4623-BBBF-1AC252C7CD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59755351"/>
              </p:ext>
            </p:extLst>
          </p:nvPr>
        </p:nvGraphicFramePr>
        <p:xfrm>
          <a:off x="508000" y="244257"/>
          <a:ext cx="6835775" cy="10691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578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83668">
                  <a:extLst>
                    <a:ext uri="{9D8B030D-6E8A-4147-A177-3AD203B41FA5}">
                      <a16:colId xmlns:a16="http://schemas.microsoft.com/office/drawing/2014/main" val="4115072802"/>
                    </a:ext>
                  </a:extLst>
                </a:gridCol>
                <a:gridCol w="966322">
                  <a:extLst>
                    <a:ext uri="{9D8B030D-6E8A-4147-A177-3AD203B41FA5}">
                      <a16:colId xmlns:a16="http://schemas.microsoft.com/office/drawing/2014/main" val="557711202"/>
                    </a:ext>
                  </a:extLst>
                </a:gridCol>
              </a:tblGrid>
              <a:tr h="479510">
                <a:tc rowSpan="2">
                  <a:txBody>
                    <a:bodyPr/>
                    <a:lstStyle/>
                    <a:p>
                      <a:pPr marL="0" indent="0" algn="l" defTabSz="685772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Organisation </a:t>
                      </a:r>
                    </a:p>
                    <a:p>
                      <a:pPr marL="0" indent="0" algn="l" defTabSz="685772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</a:p>
                    <a:p>
                      <a:pPr marL="0" indent="0" algn="l" defTabSz="685772" rtl="0" eaLnBrk="1" latinLnBrk="0" hangingPunct="1"/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Alarm- und </a:t>
                      </a: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Einsatzplan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defTabSz="53975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</a:txBody>
                  <a:tcPr marL="72000" marR="72000" marT="10800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167676"/>
                  </a:ext>
                </a:extLst>
              </a:tr>
              <a:tr h="5895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767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EB894620-A378-4261-858C-BBE1BF004270}"/>
              </a:ext>
            </a:extLst>
          </p:cNvPr>
          <p:cNvSpPr txBox="1"/>
          <p:nvPr userDrawn="1"/>
        </p:nvSpPr>
        <p:spPr>
          <a:xfrm>
            <a:off x="6780642" y="10299528"/>
            <a:ext cx="406915" cy="123111"/>
          </a:xfrm>
          <a:prstGeom prst="rect">
            <a:avLst/>
          </a:prstGeom>
        </p:spPr>
        <p:txBody>
          <a:bodyPr wrap="square" lIns="72000" tIns="0" rIns="72000" bIns="0" rtlCol="0">
            <a:spAutoFit/>
          </a:bodyPr>
          <a:lstStyle/>
          <a:p>
            <a:pPr marL="0" marR="0" indent="0" algn="r" defTabSz="986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5FF8B11E-CC83-4727-9789-B5F979E336B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indent="0" algn="r" defTabSz="986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24E185A2-3675-4741-BD1C-BE0497641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7145" y="717550"/>
            <a:ext cx="4581430" cy="595312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D650C47A-79CD-4BD0-B4F1-EA73E425F8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7145" y="244256"/>
            <a:ext cx="4581430" cy="482253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3851004-7706-4E3B-A84B-B4DAA6A7E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575" y="717550"/>
            <a:ext cx="965200" cy="5953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lang="de-DE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827"/>
              </a:spcBef>
              <a:buFontTx/>
            </a:pPr>
            <a:r>
              <a:rPr lang="de-DE" dirty="0"/>
              <a:t>Nr.</a:t>
            </a:r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7DC22820-7047-A152-E864-B09FDB31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  <a:prstGeom prst="rect">
            <a:avLst/>
          </a:prstGeom>
        </p:spPr>
        <p:txBody>
          <a:bodyPr tIns="0" bIns="0" anchor="ctr"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9" name="Tabelle 6">
            <a:extLst>
              <a:ext uri="{FF2B5EF4-FFF2-40B4-BE49-F238E27FC236}">
                <a16:creationId xmlns:a16="http://schemas.microsoft.com/office/drawing/2014/main" id="{E0A934F8-5B7E-4338-BD33-678CF3D1AF4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68452482"/>
              </p:ext>
            </p:extLst>
          </p:nvPr>
        </p:nvGraphicFramePr>
        <p:xfrm>
          <a:off x="478367" y="10264123"/>
          <a:ext cx="6835775" cy="1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04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14105">
                  <a:extLst>
                    <a:ext uri="{9D8B030D-6E8A-4147-A177-3AD203B41FA5}">
                      <a16:colId xmlns:a16="http://schemas.microsoft.com/office/drawing/2014/main" val="2216353779"/>
                    </a:ext>
                  </a:extLst>
                </a:gridCol>
                <a:gridCol w="1023625">
                  <a:extLst>
                    <a:ext uri="{9D8B030D-6E8A-4147-A177-3AD203B41FA5}">
                      <a16:colId xmlns:a16="http://schemas.microsoft.com/office/drawing/2014/main" val="424907738"/>
                    </a:ext>
                  </a:extLst>
                </a:gridCol>
              </a:tblGrid>
              <a:tr h="190255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Freigabe: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Verweis: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Seite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450294"/>
                  </a:ext>
                </a:extLst>
              </a:tr>
            </a:tbl>
          </a:graphicData>
        </a:graphic>
      </p:graphicFrame>
      <p:sp>
        <p:nvSpPr>
          <p:cNvPr id="2" name="Textplatzhalter 3">
            <a:extLst>
              <a:ext uri="{FF2B5EF4-FFF2-40B4-BE49-F238E27FC236}">
                <a16:creationId xmlns:a16="http://schemas.microsoft.com/office/drawing/2014/main" id="{8A3A99C7-C57F-C8FE-D404-C2EB601F4A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15515" y="10278221"/>
            <a:ext cx="4063577" cy="169335"/>
          </a:xfrm>
          <a:prstGeom prst="rect">
            <a:avLst/>
          </a:prstGeom>
          <a:ln>
            <a:noFill/>
          </a:ln>
        </p:spPr>
        <p:txBody>
          <a:bodyPr lIns="36000" tIns="0" rIns="3600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3913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">
          <p15:clr>
            <a:srgbClr val="FBAE40"/>
          </p15:clr>
        </p15:guide>
        <p15:guide id="2" pos="4626">
          <p15:clr>
            <a:srgbClr val="FBAE40"/>
          </p15:clr>
        </p15:guide>
        <p15:guide id="3" pos="317">
          <p15:clr>
            <a:srgbClr val="FBAE40"/>
          </p15:clr>
        </p15:guide>
        <p15:guide id="4" pos="2381">
          <p15:clr>
            <a:srgbClr val="FBAE40"/>
          </p15:clr>
        </p15:guide>
        <p15:guide id="5" orient="horz" pos="827">
          <p15:clr>
            <a:srgbClr val="FBAE40"/>
          </p15:clr>
        </p15:guide>
        <p15:guide id="6" orient="horz" pos="6461">
          <p15:clr>
            <a:srgbClr val="FBAE40"/>
          </p15:clr>
        </p15:guide>
        <p15:guide id="8" orient="horz" pos="6588">
          <p15:clr>
            <a:srgbClr val="FBAE40"/>
          </p15:clr>
        </p15:guide>
        <p15:guide id="9" orient="horz" pos="96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immbah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e 6">
            <a:extLst>
              <a:ext uri="{FF2B5EF4-FFF2-40B4-BE49-F238E27FC236}">
                <a16:creationId xmlns:a16="http://schemas.microsoft.com/office/drawing/2014/main" id="{E0A934F8-5B7E-4338-BD33-678CF3D1AF4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1140063"/>
              </p:ext>
            </p:extLst>
          </p:nvPr>
        </p:nvGraphicFramePr>
        <p:xfrm>
          <a:off x="508000" y="10267603"/>
          <a:ext cx="6835775" cy="1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04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14105">
                  <a:extLst>
                    <a:ext uri="{9D8B030D-6E8A-4147-A177-3AD203B41FA5}">
                      <a16:colId xmlns:a16="http://schemas.microsoft.com/office/drawing/2014/main" val="2216353779"/>
                    </a:ext>
                  </a:extLst>
                </a:gridCol>
                <a:gridCol w="1023625">
                  <a:extLst>
                    <a:ext uri="{9D8B030D-6E8A-4147-A177-3AD203B41FA5}">
                      <a16:colId xmlns:a16="http://schemas.microsoft.com/office/drawing/2014/main" val="424907738"/>
                    </a:ext>
                  </a:extLst>
                </a:gridCol>
              </a:tblGrid>
              <a:tr h="190255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Freigabe: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Verweis: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Seite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450294"/>
                  </a:ext>
                </a:extLst>
              </a:tr>
            </a:tbl>
          </a:graphicData>
        </a:graphic>
      </p:graphicFrame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95FC4940-3F61-4623-BBBF-1AC252C7CD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46725764"/>
              </p:ext>
            </p:extLst>
          </p:nvPr>
        </p:nvGraphicFramePr>
        <p:xfrm>
          <a:off x="508000" y="244257"/>
          <a:ext cx="6835775" cy="10691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5785">
                  <a:extLst>
                    <a:ext uri="{9D8B030D-6E8A-4147-A177-3AD203B41FA5}">
                      <a16:colId xmlns:a16="http://schemas.microsoft.com/office/drawing/2014/main" val="409673830"/>
                    </a:ext>
                  </a:extLst>
                </a:gridCol>
                <a:gridCol w="4583668">
                  <a:extLst>
                    <a:ext uri="{9D8B030D-6E8A-4147-A177-3AD203B41FA5}">
                      <a16:colId xmlns:a16="http://schemas.microsoft.com/office/drawing/2014/main" val="4115072802"/>
                    </a:ext>
                  </a:extLst>
                </a:gridCol>
                <a:gridCol w="966322">
                  <a:extLst>
                    <a:ext uri="{9D8B030D-6E8A-4147-A177-3AD203B41FA5}">
                      <a16:colId xmlns:a16="http://schemas.microsoft.com/office/drawing/2014/main" val="557711202"/>
                    </a:ext>
                  </a:extLst>
                </a:gridCol>
              </a:tblGrid>
              <a:tr h="479510">
                <a:tc rowSpan="2">
                  <a:txBody>
                    <a:bodyPr/>
                    <a:lstStyle/>
                    <a:p>
                      <a:pPr marL="0" indent="0" algn="l" defTabSz="685772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Organisation </a:t>
                      </a:r>
                    </a:p>
                    <a:p>
                      <a:pPr marL="0" indent="0" algn="l" defTabSz="685772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</a:p>
                    <a:p>
                      <a:pPr marL="0" indent="0" algn="l" defTabSz="685772" rtl="0" eaLnBrk="1" latinLnBrk="0" hangingPunct="1"/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Alarm- und </a:t>
                      </a:r>
                    </a:p>
                    <a:p>
                      <a:pPr marL="0" indent="0" algn="l" defTabSz="685772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Einsatzplan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defTabSz="53975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</a:txBody>
                  <a:tcPr marL="72000" marR="72000" marT="10800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167676"/>
                  </a:ext>
                </a:extLst>
              </a:tr>
              <a:tr h="5895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767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EB894620-A378-4261-858C-BBE1BF004270}"/>
              </a:ext>
            </a:extLst>
          </p:cNvPr>
          <p:cNvSpPr txBox="1"/>
          <p:nvPr userDrawn="1"/>
        </p:nvSpPr>
        <p:spPr>
          <a:xfrm>
            <a:off x="6780642" y="10299528"/>
            <a:ext cx="406915" cy="123111"/>
          </a:xfrm>
          <a:prstGeom prst="rect">
            <a:avLst/>
          </a:prstGeom>
        </p:spPr>
        <p:txBody>
          <a:bodyPr wrap="square" lIns="72000" tIns="0" rIns="72000" bIns="0" rtlCol="0">
            <a:spAutoFit/>
          </a:bodyPr>
          <a:lstStyle/>
          <a:p>
            <a:pPr marL="0" marR="0" indent="0" algn="r" defTabSz="986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5FF8B11E-CC83-4727-9789-B5F979E336B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indent="0" algn="r" defTabSz="986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24E185A2-3675-4741-BD1C-BE0497641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7145" y="717550"/>
            <a:ext cx="4581430" cy="595312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D650C47A-79CD-4BD0-B4F1-EA73E425F8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7145" y="244257"/>
            <a:ext cx="4581430" cy="460766"/>
          </a:xfrm>
          <a:prstGeom prst="rect">
            <a:avLst/>
          </a:prstGeom>
        </p:spPr>
        <p:txBody>
          <a:bodyPr lIns="36000" tIns="0" rIns="36000" bIns="0" anchor="ctr"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3851004-7706-4E3B-A84B-B4DAA6A7E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575" y="717550"/>
            <a:ext cx="965200" cy="5953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lang="de-DE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827"/>
              </a:spcBef>
              <a:buFontTx/>
            </a:pPr>
            <a:r>
              <a:rPr lang="de-DE" dirty="0"/>
              <a:t>Nr.</a:t>
            </a:r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7DC22820-7047-A152-E864-B09FDB31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  <a:prstGeom prst="rect">
            <a:avLst/>
          </a:prstGeom>
        </p:spPr>
        <p:txBody>
          <a:bodyPr tIns="0" bIns="0" anchor="ctr"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93F19C1-0FF0-AC7D-0633-ABE9A777408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9467781"/>
              </p:ext>
            </p:extLst>
          </p:nvPr>
        </p:nvGraphicFramePr>
        <p:xfrm>
          <a:off x="501259" y="9899586"/>
          <a:ext cx="684251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629">
                  <a:extLst>
                    <a:ext uri="{9D8B030D-6E8A-4147-A177-3AD203B41FA5}">
                      <a16:colId xmlns:a16="http://schemas.microsoft.com/office/drawing/2014/main" val="3286664494"/>
                    </a:ext>
                  </a:extLst>
                </a:gridCol>
                <a:gridCol w="1710629">
                  <a:extLst>
                    <a:ext uri="{9D8B030D-6E8A-4147-A177-3AD203B41FA5}">
                      <a16:colId xmlns:a16="http://schemas.microsoft.com/office/drawing/2014/main" val="3071476558"/>
                    </a:ext>
                  </a:extLst>
                </a:gridCol>
                <a:gridCol w="1710629">
                  <a:extLst>
                    <a:ext uri="{9D8B030D-6E8A-4147-A177-3AD203B41FA5}">
                      <a16:colId xmlns:a16="http://schemas.microsoft.com/office/drawing/2014/main" val="1196170027"/>
                    </a:ext>
                  </a:extLst>
                </a:gridCol>
                <a:gridCol w="1710629">
                  <a:extLst>
                    <a:ext uri="{9D8B030D-6E8A-4147-A177-3AD203B41FA5}">
                      <a16:colId xmlns:a16="http://schemas.microsoft.com/office/drawing/2014/main" val="5343750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Monitoring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Warnphase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Kontrollphase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Abwehrphase </a:t>
                      </a:r>
                      <a:endParaRPr lang="de-CH" sz="1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12822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A633BDA-10AB-A84B-0B70-FCB8E8E9C4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2832818"/>
              </p:ext>
            </p:extLst>
          </p:nvPr>
        </p:nvGraphicFramePr>
        <p:xfrm>
          <a:off x="508000" y="1528763"/>
          <a:ext cx="6831012" cy="8302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052">
                  <a:extLst>
                    <a:ext uri="{9D8B030D-6E8A-4147-A177-3AD203B41FA5}">
                      <a16:colId xmlns:a16="http://schemas.microsoft.com/office/drawing/2014/main" val="746418623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1527704495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3534835302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2425188467"/>
                    </a:ext>
                  </a:extLst>
                </a:gridCol>
                <a:gridCol w="1330990">
                  <a:extLst>
                    <a:ext uri="{9D8B030D-6E8A-4147-A177-3AD203B41FA5}">
                      <a16:colId xmlns:a16="http://schemas.microsoft.com/office/drawing/2014/main" val="377737305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Warnlage </a:t>
                      </a:r>
                    </a:p>
                    <a:p>
                      <a:pPr algn="ctr"/>
                      <a:r>
                        <a:rPr lang="de-DE" sz="1400" b="1" dirty="0"/>
                        <a:t>oder Lage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Ortspolizei-behörde 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Feuerwehr 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Bauhof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Weitere</a:t>
                      </a:r>
                      <a:endParaRPr lang="de-CH" sz="1400" b="1" dirty="0"/>
                    </a:p>
                  </a:txBody>
                  <a:tcPr marL="36000" marR="36000" marT="36000" marB="360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11078"/>
                  </a:ext>
                </a:extLst>
              </a:tr>
              <a:tr h="7798508"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07130"/>
                  </a:ext>
                </a:extLst>
              </a:tr>
            </a:tbl>
          </a:graphicData>
        </a:graphic>
      </p:graphicFrame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F09B1BF-C067-D48C-068A-7EACC88C9A1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15515" y="10275046"/>
            <a:ext cx="4063577" cy="169335"/>
          </a:xfrm>
          <a:prstGeom prst="rect">
            <a:avLst/>
          </a:prstGeom>
          <a:ln>
            <a:noFill/>
          </a:ln>
        </p:spPr>
        <p:txBody>
          <a:bodyPr lIns="36000" tIns="0" rIns="3600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3709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">
          <p15:clr>
            <a:srgbClr val="FBAE40"/>
          </p15:clr>
        </p15:guide>
        <p15:guide id="2" pos="4626">
          <p15:clr>
            <a:srgbClr val="FBAE40"/>
          </p15:clr>
        </p15:guide>
        <p15:guide id="3" pos="317">
          <p15:clr>
            <a:srgbClr val="FBAE40"/>
          </p15:clr>
        </p15:guide>
        <p15:guide id="4" pos="2381">
          <p15:clr>
            <a:srgbClr val="FBAE40"/>
          </p15:clr>
        </p15:guide>
        <p15:guide id="5" orient="horz" pos="827">
          <p15:clr>
            <a:srgbClr val="FBAE40"/>
          </p15:clr>
        </p15:guide>
        <p15:guide id="6" orient="horz" pos="6461">
          <p15:clr>
            <a:srgbClr val="FBAE40"/>
          </p15:clr>
        </p15:guide>
        <p15:guide id="8" orient="horz" pos="6588">
          <p15:clr>
            <a:srgbClr val="FBAE40"/>
          </p15:clr>
        </p15:guide>
        <p15:guide id="9" orient="horz" pos="96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.xml"/><Relationship Id="rId7" Type="http://schemas.openxmlformats.org/officeDocument/2006/relationships/slide" Target="slide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4.xml"/><Relationship Id="rId3" Type="http://schemas.openxmlformats.org/officeDocument/2006/relationships/slide" Target="slide26.xml"/><Relationship Id="rId7" Type="http://schemas.openxmlformats.org/officeDocument/2006/relationships/slide" Target="slide28.xml"/><Relationship Id="rId12" Type="http://schemas.openxmlformats.org/officeDocument/2006/relationships/slide" Target="slide3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18.xml"/><Relationship Id="rId5" Type="http://schemas.openxmlformats.org/officeDocument/2006/relationships/slide" Target="slide25.xml"/><Relationship Id="rId15" Type="http://schemas.openxmlformats.org/officeDocument/2006/relationships/slide" Target="slide56.xml"/><Relationship Id="rId10" Type="http://schemas.openxmlformats.org/officeDocument/2006/relationships/slide" Target="slide17.xml"/><Relationship Id="rId4" Type="http://schemas.openxmlformats.org/officeDocument/2006/relationships/slide" Target="slide27.xml"/><Relationship Id="rId9" Type="http://schemas.openxmlformats.org/officeDocument/2006/relationships/slide" Target="slide20.xml"/><Relationship Id="rId1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27.xml"/><Relationship Id="rId7" Type="http://schemas.openxmlformats.org/officeDocument/2006/relationships/slide" Target="slide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8.xml"/><Relationship Id="rId4" Type="http://schemas.openxmlformats.org/officeDocument/2006/relationships/slide" Target="slide26.xml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9.xml"/><Relationship Id="rId7" Type="http://schemas.openxmlformats.org/officeDocument/2006/relationships/slide" Target="slide56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5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33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5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35.xml"/><Relationship Id="rId7" Type="http://schemas.openxmlformats.org/officeDocument/2006/relationships/slide" Target="slide3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40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9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39.xml"/><Relationship Id="rId7" Type="http://schemas.openxmlformats.org/officeDocument/2006/relationships/slide" Target="slide4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40.xml"/><Relationship Id="rId4" Type="http://schemas.openxmlformats.org/officeDocument/2006/relationships/slide" Target="slide38.xml"/><Relationship Id="rId9" Type="http://schemas.openxmlformats.org/officeDocument/2006/relationships/slide" Target="slide5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6.xml"/><Relationship Id="rId7" Type="http://schemas.openxmlformats.org/officeDocument/2006/relationships/slide" Target="slide4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45.xml"/><Relationship Id="rId4" Type="http://schemas.openxmlformats.org/officeDocument/2006/relationships/slide" Target="slide47.xml"/><Relationship Id="rId9" Type="http://schemas.openxmlformats.org/officeDocument/2006/relationships/slide" Target="slide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.xml"/><Relationship Id="rId4" Type="http://schemas.openxmlformats.org/officeDocument/2006/relationships/slide" Target="slide5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56.xml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51.xml"/><Relationship Id="rId7" Type="http://schemas.openxmlformats.org/officeDocument/2006/relationships/slide" Target="slide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3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56.xml"/><Relationship Id="rId5" Type="http://schemas.openxmlformats.org/officeDocument/2006/relationships/slide" Target="slide66.xml"/><Relationship Id="rId10" Type="http://schemas.openxmlformats.org/officeDocument/2006/relationships/slide" Target="slide3.xml"/><Relationship Id="rId4" Type="http://schemas.openxmlformats.org/officeDocument/2006/relationships/slide" Target="slide62.xml"/><Relationship Id="rId9" Type="http://schemas.openxmlformats.org/officeDocument/2006/relationships/slide" Target="slide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mailto:brauner@brauner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70.xml"/><Relationship Id="rId7" Type="http://schemas.openxmlformats.org/officeDocument/2006/relationships/slide" Target="slide3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slide" Target="slide7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A7D28C-420F-3B96-A437-403BF076FC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Hochwasser-Alarm- und Einsatzplan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BF4CCE-3C76-C6AB-75A5-33678C6711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Kommune XYZ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D9300-FE05-0C81-30AA-D2F1334A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3653E71-4707-2D3B-42FD-FEC545DA4B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B49A98-51AA-3AF6-C329-7982D4259524}"/>
              </a:ext>
            </a:extLst>
          </p:cNvPr>
          <p:cNvSpPr txBox="1"/>
          <p:nvPr/>
        </p:nvSpPr>
        <p:spPr>
          <a:xfrm>
            <a:off x="503237" y="3704664"/>
            <a:ext cx="6840537" cy="408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b="1" u="sng" dirty="0">
                <a:solidFill>
                  <a:srgbClr val="FF0000"/>
                </a:solidFill>
              </a:rPr>
              <a:t>Nur für den Dienstgebrauch</a:t>
            </a:r>
          </a:p>
          <a:p>
            <a:endParaRPr lang="de-DE" sz="2590" dirty="0"/>
          </a:p>
          <a:p>
            <a:endParaRPr lang="de-DE" sz="2590" dirty="0"/>
          </a:p>
          <a:p>
            <a:r>
              <a:rPr lang="de-DE" sz="2400" dirty="0"/>
              <a:t>Hochwasser-Alarm- und Einsatzplan </a:t>
            </a:r>
            <a:endParaRPr lang="de-DE" sz="2400" b="1" dirty="0"/>
          </a:p>
          <a:p>
            <a:r>
              <a:rPr lang="de-DE" sz="2400" b="1" dirty="0"/>
              <a:t>Version 0.91 Betaversion </a:t>
            </a:r>
          </a:p>
          <a:p>
            <a:endParaRPr lang="de-DE" sz="2400" b="1" dirty="0"/>
          </a:p>
          <a:p>
            <a:endParaRPr lang="de-DE" sz="2590" b="1" dirty="0"/>
          </a:p>
          <a:p>
            <a:endParaRPr lang="de-DE" sz="2590" b="1" dirty="0"/>
          </a:p>
          <a:p>
            <a:r>
              <a:rPr lang="de-DE" sz="2000" dirty="0"/>
              <a:t>Bearbeitungsstand</a:t>
            </a:r>
            <a:r>
              <a:rPr lang="de-DE" sz="2000"/>
              <a:t>: 09.04.2024  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Karten wurden mit OpenStreetMap erstellt.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F4D03D5-5F03-228E-1AF2-6168CDC00070}"/>
              </a:ext>
            </a:extLst>
          </p:cNvPr>
          <p:cNvSpPr/>
          <p:nvPr/>
        </p:nvSpPr>
        <p:spPr>
          <a:xfrm>
            <a:off x="6450947" y="304516"/>
            <a:ext cx="820455" cy="93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90ACDB-3763-D1CB-DEC7-8350B571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59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Begriffsbestimmungen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49526"/>
              </p:ext>
            </p:extLst>
          </p:nvPr>
        </p:nvGraphicFramePr>
        <p:xfrm>
          <a:off x="503238" y="1528763"/>
          <a:ext cx="6840538" cy="65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1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392">
                  <a:extLst>
                    <a:ext uri="{9D8B030D-6E8A-4147-A177-3AD203B41FA5}">
                      <a16:colId xmlns:a16="http://schemas.microsoft.com/office/drawing/2014/main" val="3868865402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Begriff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Bedeutung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siehe auch Plan Nr.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Ereignis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Zustand oder Vorgang, der als Auslöser für definierte Maßnahmen genutzt werden kann, z. B. „Einstauung einer bestimmten Brücke“, „Ausuferungen an einer bestimmten Stelle“ oder „einsetzender Starkregen“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Fluviales Hochwasser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Von einem Gewässer ausgehendes Hochwasser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Pluviales Hochwasser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Direkt von Niederschlag (Starkregen) ausgehendes Hochwasser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63675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04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</a:tbl>
          </a:graphicData>
        </a:graphic>
      </p:graphicFrame>
      <p:sp>
        <p:nvSpPr>
          <p:cNvPr id="9" name="Rechteck 8">
            <a:hlinkClick r:id="rId2" action="ppaction://hlinksldjump"/>
            <a:extLst>
              <a:ext uri="{FF2B5EF4-FFF2-40B4-BE49-F238E27FC236}">
                <a16:creationId xmlns:a16="http://schemas.microsoft.com/office/drawing/2014/main" id="{A20A7F42-F32C-EDA6-A52D-1871F8E7429E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6DF20AB1-08AB-BEF5-6409-DF3B82FA258C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2" name="Rechteck 11">
            <a:hlinkClick r:id="rId4" action="ppaction://hlinksldjump"/>
            <a:extLst>
              <a:ext uri="{FF2B5EF4-FFF2-40B4-BE49-F238E27FC236}">
                <a16:creationId xmlns:a16="http://schemas.microsoft.com/office/drawing/2014/main" id="{EEA395F3-F985-60E5-9EC9-D0D4DADE9B5D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B9BB2A4-ECAA-EF92-82C8-81045B77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32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Zweck und Gültigkeit dieses Plans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40546"/>
              </p:ext>
            </p:extLst>
          </p:nvPr>
        </p:nvGraphicFramePr>
        <p:xfrm>
          <a:off x="503237" y="1528763"/>
          <a:ext cx="6840537" cy="352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Zweck dieses Plans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Dieser Plan dient zur Vorbereitung der Verwaltung und der Feuerwehr der Kommune XXX auf Hochwasser-Ereignisse jeglicher Art.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Plan ist Grundlage für planbare Maßnahmen im Ereignisfall.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Gültigkeit dieses Plans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Dieser Plan ist gültig und verbindlich für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den Hoheitsbereich der Kommune XXX,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 ihre Fachbereiche und Einrichtungen,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 ihre Eigenbetriebe,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Angehörigen ihrer Feuerwehr. 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1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Dieser Plan entbindet niemanden von seiner Sorgfaltspflicht und Eigenverantwortung.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Gesetze und Dienstvorschriften bleiben durch diesen Hochwasser-Alarm- und Einsatzplan unberührt, sofern Abweichungen nicht ausdrücklich in diesem Plan definiert werden.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C7D6D883-252A-124A-8B9E-1E3CC2C392DB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284CB4BD-7980-D93E-528B-5AAC692725B2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DB33CA09-4E42-CBAF-BBB7-D2CDB0A05C2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03B863-F683-52C8-8288-382973E7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26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85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Schutzziele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30142"/>
              </p:ext>
            </p:extLst>
          </p:nvPr>
        </p:nvGraphicFramePr>
        <p:xfrm>
          <a:off x="503237" y="1528763"/>
          <a:ext cx="6840537" cy="282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 schützen sind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Leben und Gesundheit von Menschen,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Leben von Heimtieren und Nutztieren,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Öffentliche Sicherheit und Ordnung,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kritische Infrastruktureinrichtungen,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Natur gegen irreversible Schäden,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das unwiederbringliche Kulturerbe,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bedeutende Sach- und Vermögenswerte.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Dazu sind primär sicherzustellen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politische Führung und organisatorische Oberleitung,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Wahrnehmung der Aufgaben der Ortspolizeibehörde,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operativ-taktische Führung durch den Kommandanten der Feuerwehr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077F437B-0358-A876-C557-7F5ABB7550A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6AEF61E6-99AB-676B-0CF0-E6B678D97B7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D2B4244D-B226-1492-4CEB-AAD4B3CE1613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621D7B-4DD2-446E-002D-92681697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4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Rechteck 2">
            <a:hlinkClick r:id="rId2" action="ppaction://hlinksldjump"/>
            <a:extLst>
              <a:ext uri="{FF2B5EF4-FFF2-40B4-BE49-F238E27FC236}">
                <a16:creationId xmlns:a16="http://schemas.microsoft.com/office/drawing/2014/main" id="{74E1F011-1823-3BB5-980E-77984FFE700C}"/>
              </a:ext>
            </a:extLst>
          </p:cNvPr>
          <p:cNvSpPr/>
          <p:nvPr/>
        </p:nvSpPr>
        <p:spPr>
          <a:xfrm>
            <a:off x="503238" y="3571667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Verwaltungsstab 	</a:t>
            </a:r>
            <a:r>
              <a:rPr lang="de-DE" sz="2400" b="1" dirty="0">
                <a:solidFill>
                  <a:schemeClr val="tx1"/>
                </a:solidFill>
              </a:rPr>
              <a:t>Plan 106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B07F8615-CDF2-D2E0-E9ED-FC0022A9BE83}"/>
              </a:ext>
            </a:extLst>
          </p:cNvPr>
          <p:cNvSpPr/>
          <p:nvPr/>
        </p:nvSpPr>
        <p:spPr>
          <a:xfrm>
            <a:off x="503238" y="2550215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Grundstruktur	</a:t>
            </a:r>
            <a:r>
              <a:rPr lang="de-DE" sz="2400" b="1" dirty="0">
                <a:solidFill>
                  <a:schemeClr val="tx1"/>
                </a:solidFill>
              </a:rPr>
              <a:t>Plan 105</a:t>
            </a:r>
          </a:p>
        </p:txBody>
      </p: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0B0EC007-42AB-8D71-12C8-564A1A706929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Führende Akteure	</a:t>
            </a:r>
            <a:r>
              <a:rPr lang="de-DE" sz="2400" b="1" dirty="0">
                <a:solidFill>
                  <a:schemeClr val="tx1"/>
                </a:solidFill>
              </a:rPr>
              <a:t>Plan 102</a:t>
            </a:r>
          </a:p>
        </p:txBody>
      </p:sp>
      <p:sp>
        <p:nvSpPr>
          <p:cNvPr id="10" name="Rechteck 9">
            <a:hlinkClick r:id="rId5" action="ppaction://hlinksldjump"/>
            <a:extLst>
              <a:ext uri="{FF2B5EF4-FFF2-40B4-BE49-F238E27FC236}">
                <a16:creationId xmlns:a16="http://schemas.microsoft.com/office/drawing/2014/main" id="{CC460CA6-AF06-5DD6-A45F-C32D11C70A34}"/>
              </a:ext>
            </a:extLst>
          </p:cNvPr>
          <p:cNvSpPr/>
          <p:nvPr/>
        </p:nvSpPr>
        <p:spPr>
          <a:xfrm>
            <a:off x="503775" y="5614571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Allgemeine Vorgehensweise   	</a:t>
            </a:r>
            <a:r>
              <a:rPr lang="de-DE" sz="2400" b="1" dirty="0">
                <a:solidFill>
                  <a:schemeClr val="tx1"/>
                </a:solidFill>
              </a:rPr>
              <a:t>Plan 170</a:t>
            </a:r>
          </a:p>
        </p:txBody>
      </p:sp>
      <p:sp>
        <p:nvSpPr>
          <p:cNvPr id="7" name="Rechteck 6">
            <a:hlinkClick r:id="rId6" action="ppaction://hlinksldjump"/>
            <a:extLst>
              <a:ext uri="{FF2B5EF4-FFF2-40B4-BE49-F238E27FC236}">
                <a16:creationId xmlns:a16="http://schemas.microsoft.com/office/drawing/2014/main" id="{32540AB9-1001-2E6B-897E-B1CFDBDBB643}"/>
              </a:ext>
            </a:extLst>
          </p:cNvPr>
          <p:cNvSpPr/>
          <p:nvPr/>
        </p:nvSpPr>
        <p:spPr>
          <a:xfrm>
            <a:off x="503775" y="4593119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Einberufung des Stabes 	</a:t>
            </a:r>
            <a:r>
              <a:rPr lang="de-DE" sz="2400" b="1" dirty="0">
                <a:solidFill>
                  <a:schemeClr val="tx1"/>
                </a:solidFill>
              </a:rPr>
              <a:t>Plan 110</a:t>
            </a:r>
          </a:p>
        </p:txBody>
      </p:sp>
      <p:sp>
        <p:nvSpPr>
          <p:cNvPr id="19" name="Rechteck 18">
            <a:hlinkClick r:id="rId7" action="ppaction://hlinksldjump"/>
            <a:extLst>
              <a:ext uri="{FF2B5EF4-FFF2-40B4-BE49-F238E27FC236}">
                <a16:creationId xmlns:a16="http://schemas.microsoft.com/office/drawing/2014/main" id="{F71A2C8B-120A-4316-2038-60077E3C248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20" name="Rechteck 19">
            <a:hlinkClick r:id="rId8" action="ppaction://hlinksldjump"/>
            <a:extLst>
              <a:ext uri="{FF2B5EF4-FFF2-40B4-BE49-F238E27FC236}">
                <a16:creationId xmlns:a16="http://schemas.microsoft.com/office/drawing/2014/main" id="{2E9CFBB5-01AE-0EEC-7A86-6FA97FB5D59B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21" name="Rechteck 20">
            <a:hlinkClick r:id="rId9" action="ppaction://hlinksldjump"/>
            <a:extLst>
              <a:ext uri="{FF2B5EF4-FFF2-40B4-BE49-F238E27FC236}">
                <a16:creationId xmlns:a16="http://schemas.microsoft.com/office/drawing/2014/main" id="{0FFF6031-8BB4-C0DE-64A5-6713FD2F7268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380C013-7CEB-FDEA-48DE-A1F5AC8B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46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102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Führende Akteure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53058"/>
              </p:ext>
            </p:extLst>
          </p:nvPr>
        </p:nvGraphicFramePr>
        <p:xfrm>
          <a:off x="503238" y="1528763"/>
          <a:ext cx="6840538" cy="791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998">
                  <a:extLst>
                    <a:ext uri="{9D8B030D-6E8A-4147-A177-3AD203B41FA5}">
                      <a16:colId xmlns:a16="http://schemas.microsoft.com/office/drawing/2014/main" val="3868865402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Aufgabenbereich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Politische Führung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Organisatorische Oberleitung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Oberbürgermeister(in)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Bürgermeister(in) 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 der Ortspolizeibehörde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Polizeiliche Maßnahmen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z.B. Ordnungsamt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Abwasser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Kanalisation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Gewässer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Tiefbauamt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Technischer Hochwasserschutz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Baubetriebshof, Bauhof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Kläranlage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Klärwärter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Rückhaltebecken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Stauwärter 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Weitere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63675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04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Kommandant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A1180323-37F2-CA29-8D4B-9FED418D2145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C9C36886-F831-5A6F-0BDD-8AA3F5037447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328E70FC-55FB-F4B8-EE11-AE7A56650B56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960F1E-A7B3-0059-21A2-30EC0C54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54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B2B7C5-4635-75FF-D4AC-9F517E122D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Grundstruktur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927ED4-0BE0-9B47-357A-36306BC534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6"/>
            <a:ext cx="4581430" cy="482253"/>
          </a:xfrm>
        </p:spPr>
        <p:txBody>
          <a:bodyPr/>
          <a:lstStyle/>
          <a:p>
            <a:r>
              <a:rPr lang="de-DE" dirty="0"/>
              <a:t>Führungsorganisation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834200-524D-1FC3-FFB8-E17857D7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105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360D47C-AC22-BABE-6987-8D733A3D80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45783" y="10267603"/>
            <a:ext cx="4063577" cy="186961"/>
          </a:xfrm>
        </p:spPr>
        <p:txBody>
          <a:bodyPr/>
          <a:lstStyle/>
          <a:p>
            <a:r>
              <a:rPr lang="de-CH" dirty="0"/>
              <a:t>VwV Stabsarbeit BW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4996F4-55D4-2A9E-E656-EF3D798F1505}"/>
              </a:ext>
            </a:extLst>
          </p:cNvPr>
          <p:cNvSpPr/>
          <p:nvPr/>
        </p:nvSpPr>
        <p:spPr>
          <a:xfrm>
            <a:off x="5067789" y="3364991"/>
            <a:ext cx="288797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63CB76F-82CB-571B-DF94-61AF7EC87967}"/>
              </a:ext>
            </a:extLst>
          </p:cNvPr>
          <p:cNvSpPr/>
          <p:nvPr/>
        </p:nvSpPr>
        <p:spPr>
          <a:xfrm>
            <a:off x="2302180" y="3366659"/>
            <a:ext cx="288797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A2704D-B62F-9C61-721B-EDBA96B7B30F}"/>
              </a:ext>
            </a:extLst>
          </p:cNvPr>
          <p:cNvSpPr/>
          <p:nvPr/>
        </p:nvSpPr>
        <p:spPr>
          <a:xfrm>
            <a:off x="2396804" y="2151622"/>
            <a:ext cx="2766067" cy="4347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Bürgermeister(in)</a:t>
            </a:r>
          </a:p>
        </p:txBody>
      </p:sp>
      <p:sp>
        <p:nvSpPr>
          <p:cNvPr id="15" name="Rechteck 14">
            <a:hlinkClick r:id="rId2" action="ppaction://hlinksldjump"/>
            <a:extLst>
              <a:ext uri="{FF2B5EF4-FFF2-40B4-BE49-F238E27FC236}">
                <a16:creationId xmlns:a16="http://schemas.microsoft.com/office/drawing/2014/main" id="{0B9D79F1-20F9-45F7-FB7C-B58B19B9328E}"/>
              </a:ext>
            </a:extLst>
          </p:cNvPr>
          <p:cNvSpPr/>
          <p:nvPr/>
        </p:nvSpPr>
        <p:spPr>
          <a:xfrm>
            <a:off x="496571" y="3770990"/>
            <a:ext cx="2601148" cy="958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Verwaltungsstab</a:t>
            </a:r>
          </a:p>
          <a:p>
            <a:pPr algn="ctr"/>
            <a:endParaRPr lang="de-DE" sz="1400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106</a:t>
            </a:r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hteck 18">
            <a:hlinkClick r:id="rId3" action="ppaction://hlinksldjump"/>
            <a:extLst>
              <a:ext uri="{FF2B5EF4-FFF2-40B4-BE49-F238E27FC236}">
                <a16:creationId xmlns:a16="http://schemas.microsoft.com/office/drawing/2014/main" id="{1971A58F-E5CC-76C1-C4C2-1D11A1C9753C}"/>
              </a:ext>
            </a:extLst>
          </p:cNvPr>
          <p:cNvSpPr/>
          <p:nvPr/>
        </p:nvSpPr>
        <p:spPr>
          <a:xfrm>
            <a:off x="4540685" y="3770990"/>
            <a:ext cx="2803090" cy="958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Technische Einsatzleitung 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(Feuerwehr)</a:t>
            </a:r>
            <a:endParaRPr lang="de-DE" sz="160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165</a:t>
            </a:r>
            <a:endParaRPr lang="de-DE" sz="160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92197FC1-25C9-364E-14E0-3C37F0E39345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 rot="5400000">
            <a:off x="2196166" y="2187317"/>
            <a:ext cx="1184653" cy="1982693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61BDD553-F234-BFA0-669A-9EBC7FF550D5}"/>
              </a:ext>
            </a:extLst>
          </p:cNvPr>
          <p:cNvSpPr txBox="1"/>
          <p:nvPr/>
        </p:nvSpPr>
        <p:spPr>
          <a:xfrm>
            <a:off x="2027989" y="3027385"/>
            <a:ext cx="141040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/>
              <a:t>Behördenleitung</a:t>
            </a:r>
            <a:endParaRPr lang="de-CH" sz="1400" dirty="0"/>
          </a:p>
        </p:txBody>
      </p: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E676CCCA-4E22-F357-A5F2-DB64EBA96D2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 rot="16200000" flipH="1">
            <a:off x="4268708" y="2097467"/>
            <a:ext cx="1184653" cy="2162392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6E11267-6552-B64B-1F18-149DA9299C56}"/>
              </a:ext>
            </a:extLst>
          </p:cNvPr>
          <p:cNvSpPr txBox="1"/>
          <p:nvPr/>
        </p:nvSpPr>
        <p:spPr>
          <a:xfrm>
            <a:off x="4253288" y="2911636"/>
            <a:ext cx="150924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/>
              <a:t>Organisatorische Oberleitung</a:t>
            </a:r>
            <a:endParaRPr lang="de-CH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FB053DC-4C89-C3B3-13BA-BD9B489299BF}"/>
              </a:ext>
            </a:extLst>
          </p:cNvPr>
          <p:cNvSpPr txBox="1"/>
          <p:nvPr/>
        </p:nvSpPr>
        <p:spPr>
          <a:xfrm>
            <a:off x="496571" y="5334716"/>
            <a:ext cx="68405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Der Verwaltungsstab wird von Kommunen auch bezeichnet als:</a:t>
            </a:r>
          </a:p>
          <a:p>
            <a:pPr marL="180975" lvl="2" indent="-180975">
              <a:buFont typeface="Symbol" panose="05050102010706020507" pitchFamily="18" charset="2"/>
              <a:buChar char="-"/>
            </a:pPr>
            <a:r>
              <a:rPr lang="de-DE" sz="1400" dirty="0"/>
              <a:t>Krisenstab </a:t>
            </a:r>
          </a:p>
          <a:p>
            <a:pPr marL="180975" lvl="2" indent="-180975">
              <a:buFont typeface="Symbol" panose="05050102010706020507" pitchFamily="18" charset="2"/>
              <a:buChar char="-"/>
            </a:pPr>
            <a:r>
              <a:rPr lang="de-DE" sz="1400" dirty="0"/>
              <a:t>Stab für außergewöhnliche Ereignisse (SAE)</a:t>
            </a:r>
          </a:p>
          <a:p>
            <a:endParaRPr lang="de-DE" sz="1400" dirty="0"/>
          </a:p>
          <a:p>
            <a:r>
              <a:rPr lang="de-DE" sz="1400" dirty="0"/>
              <a:t>Im Katastrophenfall ist der Krisenstab der </a:t>
            </a:r>
            <a:r>
              <a:rPr lang="de-DE" sz="1400" dirty="0">
                <a:highlight>
                  <a:srgbClr val="FFFF00"/>
                </a:highlight>
              </a:rPr>
              <a:t>Kommune </a:t>
            </a:r>
            <a:r>
              <a:rPr lang="de-DE" sz="1400" dirty="0"/>
              <a:t>der Katastrophenschutzstab.</a:t>
            </a:r>
          </a:p>
          <a:p>
            <a:pPr marL="180975" lvl="2" indent="-180975">
              <a:buFont typeface="Symbol" panose="05050102010706020507" pitchFamily="18" charset="2"/>
              <a:buChar char="-"/>
            </a:pPr>
            <a:endParaRPr lang="de-DE" sz="1400" dirty="0"/>
          </a:p>
          <a:p>
            <a:endParaRPr lang="de-CH" sz="1400" dirty="0"/>
          </a:p>
        </p:txBody>
      </p:sp>
      <p:sp>
        <p:nvSpPr>
          <p:cNvPr id="11" name="Rechteck 10">
            <a:hlinkClick r:id="rId4" action="ppaction://hlinksldjump"/>
            <a:extLst>
              <a:ext uri="{FF2B5EF4-FFF2-40B4-BE49-F238E27FC236}">
                <a16:creationId xmlns:a16="http://schemas.microsoft.com/office/drawing/2014/main" id="{85B0AF7D-569A-1161-9414-2F3493E1167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2" name="Rechteck 11">
            <a:hlinkClick r:id="rId5" action="ppaction://hlinksldjump"/>
            <a:extLst>
              <a:ext uri="{FF2B5EF4-FFF2-40B4-BE49-F238E27FC236}">
                <a16:creationId xmlns:a16="http://schemas.microsoft.com/office/drawing/2014/main" id="{F37E5B6A-1E4E-CABC-9FCF-DEA7E299793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3" name="Rechteck 12">
            <a:hlinkClick r:id="rId6" action="ppaction://hlinksldjump"/>
            <a:extLst>
              <a:ext uri="{FF2B5EF4-FFF2-40B4-BE49-F238E27FC236}">
                <a16:creationId xmlns:a16="http://schemas.microsoft.com/office/drawing/2014/main" id="{5FFAC633-BF78-E91C-090B-80A654036AC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27" name="Datumsplatzhalter 26">
            <a:extLst>
              <a:ext uri="{FF2B5EF4-FFF2-40B4-BE49-F238E27FC236}">
                <a16:creationId xmlns:a16="http://schemas.microsoft.com/office/drawing/2014/main" id="{CAC50D51-7E9C-9C56-7B95-A2582120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64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34200-524D-1FC3-FFB8-E17857D7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106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B2B7C5-4635-75FF-D4AC-9F517E122D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Verwaltungsstab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927ED4-0BE0-9B47-357A-36306BC534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C825133-3A28-A2DE-BA82-0D49EC7B063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VwV Stabsarbeit BW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E82BD2-A563-1177-37F6-63255261C0F3}"/>
              </a:ext>
            </a:extLst>
          </p:cNvPr>
          <p:cNvSpPr txBox="1"/>
          <p:nvPr/>
        </p:nvSpPr>
        <p:spPr>
          <a:xfrm>
            <a:off x="496975" y="1997698"/>
            <a:ext cx="6840537" cy="34448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9248" rIns="36000" bIns="39248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600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</a:rPr>
              <a:t>Koordinierungsstab Kommunikation (KoKo) Plan 112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4996F4-55D4-2A9E-E656-EF3D798F1505}"/>
              </a:ext>
            </a:extLst>
          </p:cNvPr>
          <p:cNvSpPr/>
          <p:nvPr/>
        </p:nvSpPr>
        <p:spPr>
          <a:xfrm>
            <a:off x="5067789" y="3897346"/>
            <a:ext cx="288797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63CB76F-82CB-571B-DF94-61AF7EC87967}"/>
              </a:ext>
            </a:extLst>
          </p:cNvPr>
          <p:cNvSpPr/>
          <p:nvPr/>
        </p:nvSpPr>
        <p:spPr>
          <a:xfrm>
            <a:off x="2302180" y="3899014"/>
            <a:ext cx="288797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A2704D-B62F-9C61-721B-EDBA96B7B30F}"/>
              </a:ext>
            </a:extLst>
          </p:cNvPr>
          <p:cNvSpPr/>
          <p:nvPr/>
        </p:nvSpPr>
        <p:spPr>
          <a:xfrm>
            <a:off x="2396804" y="2151622"/>
            <a:ext cx="2766067" cy="4347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Bürgermeister(in)</a:t>
            </a:r>
            <a:endParaRPr lang="de-DE" sz="2000" b="1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13714F23-3661-97F7-2EE7-16C644A84A34}"/>
              </a:ext>
            </a:extLst>
          </p:cNvPr>
          <p:cNvSpPr/>
          <p:nvPr/>
        </p:nvSpPr>
        <p:spPr>
          <a:xfrm>
            <a:off x="2396804" y="2721880"/>
            <a:ext cx="2766066" cy="4104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Stabsleitung Plan 125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9CB6EC7C-21CF-AE22-E3C7-59E873CE3015}"/>
              </a:ext>
            </a:extLst>
          </p:cNvPr>
          <p:cNvSpPr/>
          <p:nvPr/>
        </p:nvSpPr>
        <p:spPr>
          <a:xfrm>
            <a:off x="2312696" y="3270478"/>
            <a:ext cx="1495171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Vb 2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Lage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Dokumentation</a:t>
            </a:r>
          </a:p>
          <a:p>
            <a:pPr algn="ctr"/>
            <a:endParaRPr lang="de-DE" sz="1400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140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5EF70DA7-650B-1A3F-1398-2B9D0B8B157D}"/>
              </a:ext>
            </a:extLst>
          </p:cNvPr>
          <p:cNvSpPr/>
          <p:nvPr/>
        </p:nvSpPr>
        <p:spPr>
          <a:xfrm>
            <a:off x="4021946" y="3270479"/>
            <a:ext cx="1495171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9845" rIns="3600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Vb 3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Bevölkerungs-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Information &amp;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Medienarbeit</a:t>
            </a:r>
          </a:p>
          <a:p>
            <a:pPr algn="ctr"/>
            <a:endParaRPr lang="de-DE" sz="1400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150</a:t>
            </a:r>
          </a:p>
        </p:txBody>
      </p:sp>
      <p:sp>
        <p:nvSpPr>
          <p:cNvPr id="16" name="Rechteck 15">
            <a:hlinkClick r:id="rId5" action="ppaction://hlinksldjump"/>
            <a:extLst>
              <a:ext uri="{FF2B5EF4-FFF2-40B4-BE49-F238E27FC236}">
                <a16:creationId xmlns:a16="http://schemas.microsoft.com/office/drawing/2014/main" id="{7529CD35-D6B6-06DC-E1CB-A30BD3E1050F}"/>
              </a:ext>
            </a:extLst>
          </p:cNvPr>
          <p:cNvSpPr/>
          <p:nvPr/>
        </p:nvSpPr>
        <p:spPr>
          <a:xfrm>
            <a:off x="603446" y="3282096"/>
            <a:ext cx="1495171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Vb 1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Innerer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Dienst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Personal</a:t>
            </a:r>
          </a:p>
          <a:p>
            <a:pPr algn="ctr"/>
            <a:endParaRPr lang="de-DE" sz="1400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130</a:t>
            </a:r>
          </a:p>
        </p:txBody>
      </p:sp>
      <p:sp>
        <p:nvSpPr>
          <p:cNvPr id="17" name="Textfeld 16">
            <a:hlinkClick r:id="rId6" action="ppaction://hlinksldjump"/>
            <a:extLst>
              <a:ext uri="{FF2B5EF4-FFF2-40B4-BE49-F238E27FC236}">
                <a16:creationId xmlns:a16="http://schemas.microsoft.com/office/drawing/2014/main" id="{66256556-C39D-B7AD-6CAA-E4C4A2CF7707}"/>
              </a:ext>
            </a:extLst>
          </p:cNvPr>
          <p:cNvSpPr txBox="1"/>
          <p:nvPr/>
        </p:nvSpPr>
        <p:spPr>
          <a:xfrm>
            <a:off x="4272332" y="5662198"/>
            <a:ext cx="3065180" cy="10531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b="1" dirty="0"/>
              <a:t>Verbindungspersonen</a:t>
            </a:r>
          </a:p>
          <a:p>
            <a:r>
              <a:rPr lang="de-DE" sz="1400" dirty="0"/>
              <a:t>(Feuerwehr, POLIZEI)</a:t>
            </a:r>
          </a:p>
          <a:p>
            <a:r>
              <a:rPr lang="de-DE" sz="1400" dirty="0"/>
              <a:t>Plan 118)</a:t>
            </a:r>
          </a:p>
        </p:txBody>
      </p:sp>
      <p:sp>
        <p:nvSpPr>
          <p:cNvPr id="18" name="Textfeld 17">
            <a:hlinkClick r:id="rId6" action="ppaction://hlinksldjump"/>
            <a:extLst>
              <a:ext uri="{FF2B5EF4-FFF2-40B4-BE49-F238E27FC236}">
                <a16:creationId xmlns:a16="http://schemas.microsoft.com/office/drawing/2014/main" id="{E86630EA-32AC-D45C-DD13-EF80E17C9701}"/>
              </a:ext>
            </a:extLst>
          </p:cNvPr>
          <p:cNvSpPr txBox="1"/>
          <p:nvPr/>
        </p:nvSpPr>
        <p:spPr>
          <a:xfrm>
            <a:off x="2376051" y="5662198"/>
            <a:ext cx="1793358" cy="10531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b="1" dirty="0"/>
              <a:t>Fachberater</a:t>
            </a:r>
          </a:p>
          <a:p>
            <a:r>
              <a:rPr lang="de-DE" sz="1400" dirty="0"/>
              <a:t>Plan 120</a:t>
            </a:r>
          </a:p>
        </p:txBody>
      </p:sp>
      <p:sp>
        <p:nvSpPr>
          <p:cNvPr id="20" name="Rechteck 19">
            <a:hlinkClick r:id="rId7" action="ppaction://hlinksldjump"/>
            <a:extLst>
              <a:ext uri="{FF2B5EF4-FFF2-40B4-BE49-F238E27FC236}">
                <a16:creationId xmlns:a16="http://schemas.microsoft.com/office/drawing/2014/main" id="{6FC4D94F-ECFC-1FEA-7D57-5F3AE242AEB6}"/>
              </a:ext>
            </a:extLst>
          </p:cNvPr>
          <p:cNvSpPr/>
          <p:nvPr/>
        </p:nvSpPr>
        <p:spPr>
          <a:xfrm>
            <a:off x="5731197" y="3270478"/>
            <a:ext cx="1495171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9845" rIns="3600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Vb 4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Sicherheit &amp; Ordnung</a:t>
            </a:r>
          </a:p>
          <a:p>
            <a:pPr algn="ctr"/>
            <a:endParaRPr lang="de-DE" sz="1400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de-DE" sz="1400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160</a:t>
            </a:r>
          </a:p>
        </p:txBody>
      </p:sp>
      <p:sp>
        <p:nvSpPr>
          <p:cNvPr id="24" name="Textfeld 23">
            <a:hlinkClick r:id="rId8" action="ppaction://hlinksldjump"/>
            <a:extLst>
              <a:ext uri="{FF2B5EF4-FFF2-40B4-BE49-F238E27FC236}">
                <a16:creationId xmlns:a16="http://schemas.microsoft.com/office/drawing/2014/main" id="{27CAF7BF-AE46-2EBC-1B43-3DEA870331F9}"/>
              </a:ext>
            </a:extLst>
          </p:cNvPr>
          <p:cNvSpPr txBox="1"/>
          <p:nvPr/>
        </p:nvSpPr>
        <p:spPr>
          <a:xfrm>
            <a:off x="519338" y="5662198"/>
            <a:ext cx="1793358" cy="10531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 b="1" dirty="0"/>
              <a:t>Ereignisspezifische Mitglieder des Stabes</a:t>
            </a:r>
          </a:p>
          <a:p>
            <a:r>
              <a:rPr lang="de-DE" sz="1400" dirty="0"/>
              <a:t>Plan 117  </a:t>
            </a:r>
          </a:p>
        </p:txBody>
      </p:sp>
      <p:sp>
        <p:nvSpPr>
          <p:cNvPr id="27" name="Abgerundetes Rechteck 2">
            <a:hlinkClick r:id="rId9" action="ppaction://hlinksldjump"/>
            <a:extLst>
              <a:ext uri="{FF2B5EF4-FFF2-40B4-BE49-F238E27FC236}">
                <a16:creationId xmlns:a16="http://schemas.microsoft.com/office/drawing/2014/main" id="{17FDC490-DCFA-5511-CCEC-E8399239F139}"/>
              </a:ext>
            </a:extLst>
          </p:cNvPr>
          <p:cNvSpPr/>
          <p:nvPr/>
        </p:nvSpPr>
        <p:spPr>
          <a:xfrm>
            <a:off x="496973" y="8328956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Personelle Besetzung Verwaltungsstabes Plan 115</a:t>
            </a:r>
          </a:p>
        </p:txBody>
      </p:sp>
      <p:sp>
        <p:nvSpPr>
          <p:cNvPr id="29" name="Abgerundetes Rechteck 2">
            <a:hlinkClick r:id="rId10" action="ppaction://hlinksldjump"/>
            <a:extLst>
              <a:ext uri="{FF2B5EF4-FFF2-40B4-BE49-F238E27FC236}">
                <a16:creationId xmlns:a16="http://schemas.microsoft.com/office/drawing/2014/main" id="{E845EE9A-03D2-28E4-B328-A6AF3283F52C}"/>
              </a:ext>
            </a:extLst>
          </p:cNvPr>
          <p:cNvSpPr/>
          <p:nvPr/>
        </p:nvSpPr>
        <p:spPr>
          <a:xfrm>
            <a:off x="496973" y="6988508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des Verwaltungsstabes Plan 109</a:t>
            </a:r>
          </a:p>
        </p:txBody>
      </p:sp>
      <p:sp>
        <p:nvSpPr>
          <p:cNvPr id="22" name="Abgerundetes Rechteck 2">
            <a:hlinkClick r:id="rId11" action="ppaction://hlinksldjump"/>
            <a:extLst>
              <a:ext uri="{FF2B5EF4-FFF2-40B4-BE49-F238E27FC236}">
                <a16:creationId xmlns:a16="http://schemas.microsoft.com/office/drawing/2014/main" id="{E03746B6-8E50-3AF0-A9F3-21A1D5B1F9EE}"/>
              </a:ext>
            </a:extLst>
          </p:cNvPr>
          <p:cNvSpPr/>
          <p:nvPr/>
        </p:nvSpPr>
        <p:spPr>
          <a:xfrm>
            <a:off x="496973" y="7658732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Einberufung des Verwaltungsstabes Plan 110</a:t>
            </a:r>
          </a:p>
        </p:txBody>
      </p:sp>
      <p:sp>
        <p:nvSpPr>
          <p:cNvPr id="23" name="Abgerundetes Rechteck 2">
            <a:hlinkClick r:id="rId12" action="ppaction://hlinksldjump"/>
            <a:extLst>
              <a:ext uri="{FF2B5EF4-FFF2-40B4-BE49-F238E27FC236}">
                <a16:creationId xmlns:a16="http://schemas.microsoft.com/office/drawing/2014/main" id="{A3FAB0F8-5713-7517-DBB6-138AB31D203B}"/>
              </a:ext>
            </a:extLst>
          </p:cNvPr>
          <p:cNvSpPr/>
          <p:nvPr/>
        </p:nvSpPr>
        <p:spPr>
          <a:xfrm>
            <a:off x="519338" y="8975641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Allgemeine Vorgehensweise Plan 170</a:t>
            </a:r>
          </a:p>
        </p:txBody>
      </p:sp>
      <p:sp>
        <p:nvSpPr>
          <p:cNvPr id="25" name="Rechteck 24">
            <a:hlinkClick r:id="rId13" action="ppaction://hlinksldjump"/>
            <a:extLst>
              <a:ext uri="{FF2B5EF4-FFF2-40B4-BE49-F238E27FC236}">
                <a16:creationId xmlns:a16="http://schemas.microsoft.com/office/drawing/2014/main" id="{76BD2A58-9EF6-A843-719B-FA4FCC79EB95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26" name="Rechteck 25">
            <a:hlinkClick r:id="rId14" action="ppaction://hlinksldjump"/>
            <a:extLst>
              <a:ext uri="{FF2B5EF4-FFF2-40B4-BE49-F238E27FC236}">
                <a16:creationId xmlns:a16="http://schemas.microsoft.com/office/drawing/2014/main" id="{BB17FCB9-5060-693D-A856-126BA554087B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0" name="Rechteck 29">
            <a:hlinkClick r:id="rId15" action="ppaction://hlinksldjump"/>
            <a:extLst>
              <a:ext uri="{FF2B5EF4-FFF2-40B4-BE49-F238E27FC236}">
                <a16:creationId xmlns:a16="http://schemas.microsoft.com/office/drawing/2014/main" id="{F6B48BBA-13AA-74BE-FE19-5C01768D918A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3891E1D7-BFF7-5C40-3E9E-D7CB180F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58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109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 und Weisungsbefugnisse des Verwaltungsstabes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r>
              <a:rPr lang="de-CH" dirty="0"/>
              <a:t>VwV Stabsarbeit BW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56685"/>
              </p:ext>
            </p:extLst>
          </p:nvPr>
        </p:nvGraphicFramePr>
        <p:xfrm>
          <a:off x="503237" y="1528763"/>
          <a:ext cx="6840537" cy="707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Verwaltungsstab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bereitet für die Behördenleitung alle mit dem Ereignis in Zusammenhang stehenden administrativ-organisatorischen Entscheidungen vor,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berät die Behördenleitung und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veranlasst und kontrolliert die Umsetzung der Entscheidungen in eigener Verantwortung. </a:t>
                      </a:r>
                    </a:p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Administrativ-organisatorische Maßnahmen sind von einer Verwaltung aufgrund rechtlicher Vorgaben, finanzieller Zuständigkeiten und politischer Verantwortung zu treffen. Die Entscheidungen werden vom Krisenstab herbeigeführt und in der bestehenden Verwaltungsstruktur umgesetzt. </a:t>
                      </a:r>
                    </a:p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Verwaltungsstab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informiert insbesondere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betroffene Behörden, Einrichtungen und Stellen sowie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Öffentlichkeit über </a:t>
                      </a:r>
                    </a:p>
                    <a:p>
                      <a:pPr marL="1041685" lvl="4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relevante Ereignisse, Entscheidungen und Maßnahmen, soweit dem nicht andere Bestimmungen (z. B. Geheimschutz, Auskunftsvorbehalte der Staatsanwaltschaft) und andere Regelungen entgegenstehen.</a:t>
                      </a:r>
                      <a:endParaRPr lang="de-DE" sz="1400" b="0" i="0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Freistellung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Das Stabspersonal soll mit seinen Aufgaben vertraut sein und während seiner Arbeit im Stab von seinen sonstigen Aufgaben freigestellt werden.</a:t>
                      </a:r>
                      <a:endParaRPr lang="de-DE" sz="1400" b="0" i="0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Weisungsbefugnisse gegenüber z.B. Amtsleitungen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1633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Anordnung von Sofortmaßnahmen </a:t>
                      </a:r>
                    </a:p>
                    <a:p>
                      <a:pPr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Erteilen von Aufträgen </a:t>
                      </a:r>
                    </a:p>
                    <a:p>
                      <a:pPr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Bereitstellung von Personal für </a:t>
                      </a:r>
                    </a:p>
                    <a:p>
                      <a:pPr lvl="1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Mitwirkung im Verwaltungsstab,</a:t>
                      </a:r>
                    </a:p>
                    <a:p>
                      <a:pPr lvl="1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besondere Maßnahmen der Ereignisbewältigung. </a:t>
                      </a:r>
                      <a:endParaRPr lang="de-DE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06824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Weisungsbefugnis gegenüber Bediensteten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753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92217" marR="0" lvl="1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400" b="0" dirty="0"/>
                        <a:t>Bei Nichterreichbarkeit der </a:t>
                      </a:r>
                      <a:r>
                        <a:rPr lang="de-DE" sz="1400" b="0" dirty="0">
                          <a:highlight>
                            <a:srgbClr val="FFFF00"/>
                          </a:highlight>
                        </a:rPr>
                        <a:t>Amtsleitungen</a:t>
                      </a:r>
                      <a:r>
                        <a:rPr lang="de-DE" sz="1400" b="0" dirty="0"/>
                        <a:t> oder bei Gefahr im Verzug kann der Krisenstab den Bediensteten der Kommune XXX direkt Weisungen erteilen.</a:t>
                      </a:r>
                    </a:p>
                    <a:p>
                      <a:pPr marL="92217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04599"/>
                  </a:ext>
                </a:extLst>
              </a:tr>
            </a:tbl>
          </a:graphicData>
        </a:graphic>
      </p:graphicFrame>
      <p:sp>
        <p:nvSpPr>
          <p:cNvPr id="10" name="Abgerundetes Rechteck 2">
            <a:hlinkClick r:id="rId2" action="ppaction://hlinksldjump"/>
            <a:extLst>
              <a:ext uri="{FF2B5EF4-FFF2-40B4-BE49-F238E27FC236}">
                <a16:creationId xmlns:a16="http://schemas.microsoft.com/office/drawing/2014/main" id="{D93620F2-BC25-70B5-F1F9-0A9DD3C609A8}"/>
              </a:ext>
            </a:extLst>
          </p:cNvPr>
          <p:cNvSpPr/>
          <p:nvPr/>
        </p:nvSpPr>
        <p:spPr>
          <a:xfrm>
            <a:off x="503238" y="8816024"/>
            <a:ext cx="3198204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Vb 1 Plan 130</a:t>
            </a:r>
          </a:p>
        </p:txBody>
      </p:sp>
      <p:sp>
        <p:nvSpPr>
          <p:cNvPr id="11" name="Abgerundetes Rechteck 2">
            <a:hlinkClick r:id="rId3" action="ppaction://hlinksldjump"/>
            <a:extLst>
              <a:ext uri="{FF2B5EF4-FFF2-40B4-BE49-F238E27FC236}">
                <a16:creationId xmlns:a16="http://schemas.microsoft.com/office/drawing/2014/main" id="{08B188E6-BE73-3FF4-03A2-81E4D33E29B5}"/>
              </a:ext>
            </a:extLst>
          </p:cNvPr>
          <p:cNvSpPr/>
          <p:nvPr/>
        </p:nvSpPr>
        <p:spPr>
          <a:xfrm>
            <a:off x="503237" y="9352196"/>
            <a:ext cx="3198203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Vb 3 Plan 150</a:t>
            </a:r>
          </a:p>
        </p:txBody>
      </p:sp>
      <p:sp>
        <p:nvSpPr>
          <p:cNvPr id="12" name="Abgerundetes Rechteck 2">
            <a:hlinkClick r:id="rId4" action="ppaction://hlinksldjump"/>
            <a:extLst>
              <a:ext uri="{FF2B5EF4-FFF2-40B4-BE49-F238E27FC236}">
                <a16:creationId xmlns:a16="http://schemas.microsoft.com/office/drawing/2014/main" id="{25CD6ADE-57A7-75F0-7A86-DC752B1EBC58}"/>
              </a:ext>
            </a:extLst>
          </p:cNvPr>
          <p:cNvSpPr/>
          <p:nvPr/>
        </p:nvSpPr>
        <p:spPr>
          <a:xfrm>
            <a:off x="4145571" y="8816024"/>
            <a:ext cx="3198204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Vb 2 Plan 140</a:t>
            </a:r>
          </a:p>
        </p:txBody>
      </p:sp>
      <p:sp>
        <p:nvSpPr>
          <p:cNvPr id="13" name="Abgerundetes Rechteck 2">
            <a:hlinkClick r:id="rId5" action="ppaction://hlinksldjump"/>
            <a:extLst>
              <a:ext uri="{FF2B5EF4-FFF2-40B4-BE49-F238E27FC236}">
                <a16:creationId xmlns:a16="http://schemas.microsoft.com/office/drawing/2014/main" id="{B645C6A4-52A0-FC36-D5D1-024BA2E7C3AE}"/>
              </a:ext>
            </a:extLst>
          </p:cNvPr>
          <p:cNvSpPr/>
          <p:nvPr/>
        </p:nvSpPr>
        <p:spPr>
          <a:xfrm>
            <a:off x="4145571" y="9352196"/>
            <a:ext cx="3198202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Aufgaben Vb 4 Plan 160</a:t>
            </a:r>
          </a:p>
        </p:txBody>
      </p:sp>
      <p:sp>
        <p:nvSpPr>
          <p:cNvPr id="3" name="Rechteck 2">
            <a:hlinkClick r:id="rId6" action="ppaction://hlinksldjump"/>
            <a:extLst>
              <a:ext uri="{FF2B5EF4-FFF2-40B4-BE49-F238E27FC236}">
                <a16:creationId xmlns:a16="http://schemas.microsoft.com/office/drawing/2014/main" id="{D76EF7F0-B794-E82B-FD7E-E8E2F976FFAA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7" action="ppaction://hlinksldjump"/>
            <a:extLst>
              <a:ext uri="{FF2B5EF4-FFF2-40B4-BE49-F238E27FC236}">
                <a16:creationId xmlns:a16="http://schemas.microsoft.com/office/drawing/2014/main" id="{B0C5F679-E011-DFC9-E54C-4BE82ADDD99F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8" action="ppaction://hlinksldjump"/>
            <a:extLst>
              <a:ext uri="{FF2B5EF4-FFF2-40B4-BE49-F238E27FC236}">
                <a16:creationId xmlns:a16="http://schemas.microsoft.com/office/drawing/2014/main" id="{67219919-198B-40EE-908E-8A9FBA55A2CD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9" name="Rechteck 8">
            <a:hlinkClick r:id="rId9" action="ppaction://hlinksldjump"/>
            <a:extLst>
              <a:ext uri="{FF2B5EF4-FFF2-40B4-BE49-F238E27FC236}">
                <a16:creationId xmlns:a16="http://schemas.microsoft.com/office/drawing/2014/main" id="{BDFD176A-CCD5-2238-8A29-3CCB7A50A520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1A2FAE0-DEF7-16D8-5A12-0158775A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8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Einberufung des Verwaltungsstabes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61111"/>
              </p:ext>
            </p:extLst>
          </p:nvPr>
        </p:nvGraphicFramePr>
        <p:xfrm>
          <a:off x="503237" y="1528763"/>
          <a:ext cx="6840539" cy="7622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290">
                  <a:extLst>
                    <a:ext uri="{9D8B030D-6E8A-4147-A177-3AD203B41FA5}">
                      <a16:colId xmlns:a16="http://schemas.microsoft.com/office/drawing/2014/main" val="2531967618"/>
                    </a:ext>
                  </a:extLst>
                </a:gridCol>
              </a:tblGrid>
              <a:tr h="284172">
                <a:tc gridSpan="3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Gründe für Einberufung des Verwaltungsstabes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Verwaltungsstab ist einzuberufen wenn eines dieser Kriterien erfüllt ist: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Katstrophenfall (durch Landkreis festgestellt)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Besonders großer Bedarf an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Information, Informationsbeschaffung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Kommunikation (extern oder intern)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Entscheidungen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Unklare, möglicherweise bedrohliche Lage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Gefährdung des Verwaltungsbetriebes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Verwaltungsstab ist einzuberufen wenn eines dieser Kriterien erfüllt ist: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Katstrophenfall (durch Landkreis festgestellt)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Besonders großer Bedarf an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Information, Informationsbeschaffung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Kommunikation (extern oder intern)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Entscheidungen </a:t>
                      </a:r>
                    </a:p>
                    <a:p>
                      <a:pPr marL="663717" lvl="1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Unklare, möglicherweise bedrohliche Lage </a:t>
                      </a:r>
                    </a:p>
                    <a:p>
                      <a:pPr marL="285750" lvl="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Gefährdung des Verwaltungsbetriebes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 gridSpan="3">
                  <a:txBody>
                    <a:bodyPr/>
                    <a:lstStyle/>
                    <a:p>
                      <a:pPr marL="0" lv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Einberufungsberechtigte Funktionen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39819"/>
                  </a:ext>
                </a:extLst>
              </a:tr>
              <a:tr h="284172">
                <a:tc gridSpan="3"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(Ober)Bürgermeister(in)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Dezernenten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Feuerwehr-Kommandant 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(Ober)Bürgermeister(in)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Dezernenten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Feuerwehr-Kommandant 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Einberufungsverfahren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27685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1. Bedarf definieren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 der Regel: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Vb 1, Vb 2, Vb 3 und Vb 4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Feuerwehr-Kommandant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siehe Personelle Besetzung des Stabes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pPr algn="r"/>
                      <a:r>
                        <a:rPr lang="de-CH" sz="1400" b="1" dirty="0">
                          <a:hlinkClick r:id="rId2" action="ppaction://hlinksldjump"/>
                        </a:rPr>
                        <a:t>115</a:t>
                      </a:r>
                      <a:endParaRPr lang="de-CH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9006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2. Zeit festlegen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17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3. Ort festlegen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 den üblichen Dienstzeiten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z.B. Sitzungszimmer XXX oder Feuerwehrhaus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74956"/>
                  </a:ext>
                </a:extLst>
              </a:tr>
              <a:tr h="904241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Außerhalb der üblichen Zeiten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Erste Lagebesprechung auf Instantmessenger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112</a:t>
                      </a:r>
                      <a:endParaRPr lang="de-CH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76710"/>
                  </a:ext>
                </a:extLst>
              </a:tr>
              <a:tr h="90424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4. Herbeirufen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Herbeirufen der Stabsangehörigen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siehe Herbeirufliste 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>
                          <a:hlinkClick r:id="rId2" action="ppaction://hlinksldjump"/>
                        </a:rPr>
                        <a:t>115</a:t>
                      </a:r>
                      <a:endParaRPr lang="de-CH" sz="1400" b="1" dirty="0"/>
                    </a:p>
                    <a:p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19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5. Erste Lagebesprechung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Siehe Checkliste Erste Lagebesprechung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hlinkClick r:id="rId4" action="ppaction://hlinksldjump"/>
                        </a:rPr>
                        <a:t>171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5" action="ppaction://hlinksldjump"/>
            <a:extLst>
              <a:ext uri="{FF2B5EF4-FFF2-40B4-BE49-F238E27FC236}">
                <a16:creationId xmlns:a16="http://schemas.microsoft.com/office/drawing/2014/main" id="{2CCE6FF4-56F0-7475-D6E1-FBE87D44AC1D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6" action="ppaction://hlinksldjump"/>
            <a:extLst>
              <a:ext uri="{FF2B5EF4-FFF2-40B4-BE49-F238E27FC236}">
                <a16:creationId xmlns:a16="http://schemas.microsoft.com/office/drawing/2014/main" id="{4AB44648-04A2-0AB9-FBC1-D7DFE97828AE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7" action="ppaction://hlinksldjump"/>
            <a:extLst>
              <a:ext uri="{FF2B5EF4-FFF2-40B4-BE49-F238E27FC236}">
                <a16:creationId xmlns:a16="http://schemas.microsoft.com/office/drawing/2014/main" id="{BEF016DF-920A-EE90-A02A-B12FC5DD2C71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Rechteck 6">
            <a:hlinkClick r:id="rId8" action="ppaction://hlinksldjump"/>
            <a:extLst>
              <a:ext uri="{FF2B5EF4-FFF2-40B4-BE49-F238E27FC236}">
                <a16:creationId xmlns:a16="http://schemas.microsoft.com/office/drawing/2014/main" id="{8824FCC6-7AAF-9796-327D-729A8132C25F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7FE85D0-89C4-55EF-BD73-A1117CF2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71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112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Lagebesprechung auf Instantmessenger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04284"/>
              </p:ext>
            </p:extLst>
          </p:nvPr>
        </p:nvGraphicFramePr>
        <p:xfrm>
          <a:off x="503237" y="1528763"/>
          <a:ext cx="6840539" cy="7178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468">
                  <a:extLst>
                    <a:ext uri="{9D8B030D-6E8A-4147-A177-3AD203B41FA5}">
                      <a16:colId xmlns:a16="http://schemas.microsoft.com/office/drawing/2014/main" val="3991572311"/>
                    </a:ext>
                  </a:extLst>
                </a:gridCol>
                <a:gridCol w="1694538">
                  <a:extLst>
                    <a:ext uri="{9D8B030D-6E8A-4147-A177-3AD203B41FA5}">
                      <a16:colId xmlns:a16="http://schemas.microsoft.com/office/drawing/2014/main" val="2167719706"/>
                    </a:ext>
                  </a:extLst>
                </a:gridCol>
              </a:tblGrid>
              <a:tr h="284172">
                <a:tc gridSpan="4"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Lagebesprechung auf Instantmessenger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76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Plattform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WhatsApp</a:t>
                      </a:r>
                      <a:endParaRPr lang="de-CH" sz="1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9006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Name der Gruppe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Verwaltungsstab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 gridSpan="4"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Mitglieder der Gruppe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10002"/>
                  </a:ext>
                </a:extLst>
              </a:tr>
              <a:tr h="381836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Name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Tel. Nr.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197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8907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08851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29274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3225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29747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9665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26580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57741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54070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2394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77576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23473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98072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553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0684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3218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73307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04627"/>
                  </a:ext>
                </a:extLst>
              </a:tr>
            </a:tbl>
          </a:graphicData>
        </a:graphic>
      </p:graphicFrame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0D4FC545-493B-436D-7395-713D942AC3C1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27F2250B-BA39-1626-E89E-F3AFAB2B217B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1" name="Rechteck 10">
            <a:hlinkClick r:id="rId4" action="ppaction://hlinksldjump"/>
            <a:extLst>
              <a:ext uri="{FF2B5EF4-FFF2-40B4-BE49-F238E27FC236}">
                <a16:creationId xmlns:a16="http://schemas.microsoft.com/office/drawing/2014/main" id="{91934C24-7003-5F6C-83C9-CF2F1D454172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9" name="Rechteck 8">
            <a:hlinkClick r:id="rId5" action="ppaction://hlinksldjump"/>
            <a:extLst>
              <a:ext uri="{FF2B5EF4-FFF2-40B4-BE49-F238E27FC236}">
                <a16:creationId xmlns:a16="http://schemas.microsoft.com/office/drawing/2014/main" id="{CEE7241D-E405-D884-15C7-18F2C7E7C5D8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C78CA1F3-3F1F-102B-3453-58CED8C5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0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4CC00AD-3ADA-85EC-9B15-7F94D7AD42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Benutzerhinweise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F51D1C2-6A25-E60B-0720-54210E6069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  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6B0E0F-F4FF-9125-13F4-2134E7F6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854016-1164-EBCC-C456-FC8CAD0F33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063A9A7-9072-1023-D039-2AABD894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9671F63-0736-A581-B27A-F57AF76B19DC}"/>
              </a:ext>
            </a:extLst>
          </p:cNvPr>
          <p:cNvSpPr txBox="1"/>
          <p:nvPr/>
        </p:nvSpPr>
        <p:spPr>
          <a:xfrm>
            <a:off x="503237" y="1728592"/>
            <a:ext cx="6840537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Diese Version dient zur Darstellung des Planungsprinzips </a:t>
            </a:r>
          </a:p>
          <a:p>
            <a:endParaRPr lang="de-DE" sz="1600" dirty="0"/>
          </a:p>
          <a:p>
            <a:r>
              <a:rPr lang="de-DE" sz="1600" b="1" dirty="0"/>
              <a:t>Schutzziel &gt; Strategie &gt; Maßnahmen &gt; Handlungsanweisungen </a:t>
            </a:r>
          </a:p>
          <a:p>
            <a:endParaRPr lang="de-DE" sz="1600" dirty="0"/>
          </a:p>
          <a:p>
            <a:r>
              <a:rPr lang="de-DE" sz="1600" dirty="0"/>
              <a:t>in Form Plänen und Unterplänen. </a:t>
            </a:r>
          </a:p>
          <a:p>
            <a:endParaRPr lang="de-DE" sz="1600" dirty="0"/>
          </a:p>
          <a:p>
            <a:r>
              <a:rPr lang="de-DE" sz="1600" dirty="0"/>
              <a:t>Die hohen Plannummer-Zahlen haben den Zweck, bei Bedarf weitere Pläne „einschieben“ zu können. 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Es werden zwei Layouts verwendet.</a:t>
            </a:r>
          </a:p>
          <a:p>
            <a:endParaRPr lang="de-DE" sz="1600" dirty="0"/>
          </a:p>
          <a:p>
            <a:r>
              <a:rPr lang="de-DE" sz="1600" dirty="0"/>
              <a:t>Eines mit Schwimmbahnen und eines als weitgehend leere Basisseite. </a:t>
            </a:r>
          </a:p>
          <a:p>
            <a:endParaRPr lang="de-DE" sz="1600" dirty="0"/>
          </a:p>
          <a:p>
            <a:r>
              <a:rPr lang="de-DE" sz="1600" dirty="0"/>
              <a:t>Die Schwimmbahnen können im Layout umbenannt werden. </a:t>
            </a:r>
          </a:p>
          <a:p>
            <a:r>
              <a:rPr lang="de-DE" sz="1600" dirty="0"/>
              <a:t>Die Organisationsbezeichnung (Kommune) kann im Layout Basisseite umbenannt werden. </a:t>
            </a:r>
          </a:p>
          <a:p>
            <a:endParaRPr lang="de-DE" sz="1600" dirty="0"/>
          </a:p>
          <a:p>
            <a:r>
              <a:rPr lang="de-DE" sz="1600" dirty="0"/>
              <a:t>Die meisten „Kästchen“ sowie Plan-Nummern in Tabellen etc. sind mit Hyperlinks versehen. Mit </a:t>
            </a:r>
            <a:r>
              <a:rPr lang="de-DE" sz="1600" dirty="0" err="1"/>
              <a:t>STRG+Klicken</a:t>
            </a:r>
            <a:r>
              <a:rPr lang="de-DE" sz="1600" dirty="0"/>
              <a:t> (oder Fingertippen bei Touchscreens) kann man direkt zum jeweiligen Plan springen, mit den Navigationstasten (links oben) z. B. zur Übersicht. </a:t>
            </a:r>
          </a:p>
          <a:p>
            <a:endParaRPr lang="de-DE" sz="1600" dirty="0"/>
          </a:p>
          <a:p>
            <a:r>
              <a:rPr lang="de-DE" sz="1600" dirty="0"/>
              <a:t>Die Funktion „Eine Folie zurück“ steht bei PowerPoint im Bearbeitungsmodus nicht zur Verfügung und wurde deshalb nicht eingebaut. </a:t>
            </a:r>
          </a:p>
          <a:p>
            <a:endParaRPr lang="de-DE" sz="1600" dirty="0"/>
          </a:p>
          <a:p>
            <a:r>
              <a:rPr lang="de-DE" sz="1600" dirty="0"/>
              <a:t>Hinweise zu Datumsangaben erfolgen in den begleitenden Schulungen.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b="1" dirty="0">
                <a:solidFill>
                  <a:srgbClr val="FF0000"/>
                </a:solidFill>
              </a:rPr>
              <a:t>Diese Version enthält keine inhaltlichen Vorgaben, wer was wann zu tun habe. Es handelt sich jeweils um Praxisbeispiele.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34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115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Personelle Besetzung des Verwaltungsstabes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26360"/>
              </p:ext>
            </p:extLst>
          </p:nvPr>
        </p:nvGraphicFramePr>
        <p:xfrm>
          <a:off x="503238" y="1528763"/>
          <a:ext cx="6840538" cy="8124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088">
                  <a:extLst>
                    <a:ext uri="{9D8B030D-6E8A-4147-A177-3AD203B41FA5}">
                      <a16:colId xmlns:a16="http://schemas.microsoft.com/office/drawing/2014/main" val="3868865402"/>
                    </a:ext>
                  </a:extLst>
                </a:gridCol>
              </a:tblGrid>
              <a:tr h="306142"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Herbeirufliste</a:t>
                      </a:r>
                      <a:endParaRPr lang="de-CH" sz="18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T="144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33709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Stabsbereich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</a:t>
                      </a:r>
                    </a:p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Rufnummern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387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Stabsleitung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Oberbürgermeister(in)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Bürgermeister(in) 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r>
                        <a:rPr lang="de-DE" sz="1400" b="1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Vb</a:t>
                      </a:r>
                      <a:r>
                        <a:rPr lang="de-DE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Innerer Dienst </a:t>
                      </a: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z.B. Hauptamt, Personalamt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r>
                        <a:rPr lang="de-DE" sz="14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Vb 2</a:t>
                      </a:r>
                    </a:p>
                    <a:p>
                      <a:r>
                        <a:rPr lang="de-DE" sz="14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 und Dokumentation </a:t>
                      </a:r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Büro des BM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826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Vb 3</a:t>
                      </a: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Bevölkerungs-Information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400" baseline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und Medienarbeit </a:t>
                      </a:r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BM oder Pressestelle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Vb 4</a:t>
                      </a: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Sicherheit &amp; Ordnung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z. B. Ordnungsamt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weitere</a:t>
                      </a: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36756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604417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9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D9E6BF97-46B4-E162-368C-743D5DDF4775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16C67768-B22D-2C9C-8557-42447A811B74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79502A1D-B1A2-7C89-B58F-932837253AB2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2FF64ED1-D22F-ACB2-FE28-F7CEEA41D756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0BDDED2-55D9-23FB-42E2-7E915AD2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65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117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Ereignisspezifische Mitglieder </a:t>
            </a:r>
          </a:p>
          <a:p>
            <a:r>
              <a:rPr lang="de-DE" dirty="0"/>
              <a:t>des Verwaltungsstabes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39051"/>
              </p:ext>
            </p:extLst>
          </p:nvPr>
        </p:nvGraphicFramePr>
        <p:xfrm>
          <a:off x="503237" y="1528763"/>
          <a:ext cx="6840534" cy="7819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3026126292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1663117578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1300202444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2511071353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1275000457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2967719027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3870488303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1079450866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4085318873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1207733223"/>
                    </a:ext>
                  </a:extLst>
                </a:gridCol>
                <a:gridCol w="373165">
                  <a:extLst>
                    <a:ext uri="{9D8B030D-6E8A-4147-A177-3AD203B41FA5}">
                      <a16:colId xmlns:a16="http://schemas.microsoft.com/office/drawing/2014/main" val="814931527"/>
                    </a:ext>
                  </a:extLst>
                </a:gridCol>
                <a:gridCol w="301059">
                  <a:extLst>
                    <a:ext uri="{9D8B030D-6E8A-4147-A177-3AD203B41FA5}">
                      <a16:colId xmlns:a16="http://schemas.microsoft.com/office/drawing/2014/main" val="2726574426"/>
                    </a:ext>
                  </a:extLst>
                </a:gridCol>
                <a:gridCol w="337112">
                  <a:extLst>
                    <a:ext uri="{9D8B030D-6E8A-4147-A177-3AD203B41FA5}">
                      <a16:colId xmlns:a16="http://schemas.microsoft.com/office/drawing/2014/main" val="223602772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Thematik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(Beispiele)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242">
                <a:tc>
                  <a:txBody>
                    <a:bodyPr/>
                    <a:lstStyle/>
                    <a:p>
                      <a:r>
                        <a:rPr lang="de-DE" sz="1400" dirty="0">
                          <a:highlight>
                            <a:srgbClr val="FFFF00"/>
                          </a:highlight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(Beispiele)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Eigenbetriebe </a:t>
                      </a:r>
                      <a:endParaRPr lang="de-CH" sz="1400" b="0" i="0" dirty="0">
                        <a:effectLst/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120 Nachhaltigkeit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140 Finanzen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210 Bauverwaltung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220 Digitale Infrastruktur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230 Städtebau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240 Techn. Infrastruktur.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SWK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310 Recht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320 Bildung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330 Soziales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340 Kultur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+mn-lt"/>
                        </a:rPr>
                        <a:t>Stadteigene Gebäude oder Anlagen betroffen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95712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+mn-lt"/>
                        </a:rPr>
                        <a:t>Verwaltungsbetrieb gefährdet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4678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endParaRPr lang="de-DE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83311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+mn-lt"/>
                        </a:rPr>
                        <a:t>Extremwetter-Warnung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44678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+mn-lt"/>
                        </a:rPr>
                        <a:t>Trinkwasser-verunreinigung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653118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+mn-lt"/>
                        </a:rPr>
                        <a:t>Stromausfall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21455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+mn-lt"/>
                        </a:rPr>
                        <a:t>Gasmangellage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11468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+mn-lt"/>
                        </a:rPr>
                        <a:t>Kommunikationsausfall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64719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Extremwetter-Ereignis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72692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ABC-Ereignis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03581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Großeinsätze der Feuerwehr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274729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Gewalt (Amok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98828"/>
                  </a:ext>
                </a:extLst>
              </a:tr>
              <a:tr h="377620"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68361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22FF32B9-E127-E038-7485-D8ED4AD8599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73B59AF8-ADB8-30B3-123C-80A389ED239D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F0B41C38-19E4-D48D-68C9-2AA714BD375C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F7175688-CCFE-6544-7F57-8C0DAD8C1109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DD10459-F41A-691C-A0CA-9A884EB5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01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ED48-3860-84FF-1857-9AEC944D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E97E-C991-4DE9-B2C9-54854AFF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118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D32CEA-E6F0-0939-5413-030821C940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Verbindungspersonen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D535E8-4AE1-CA73-C608-02E20113BF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3D50D6-2235-909F-90AB-939A50C615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C460CAD-6D4B-77C3-5888-E4621899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37873"/>
              </p:ext>
            </p:extLst>
          </p:nvPr>
        </p:nvGraphicFramePr>
        <p:xfrm>
          <a:off x="503237" y="1528763"/>
          <a:ext cx="6840539" cy="62847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073">
                  <a:extLst>
                    <a:ext uri="{9D8B030D-6E8A-4147-A177-3AD203B41FA5}">
                      <a16:colId xmlns:a16="http://schemas.microsoft.com/office/drawing/2014/main" val="3991572311"/>
                    </a:ext>
                  </a:extLst>
                </a:gridCol>
                <a:gridCol w="1694538">
                  <a:extLst>
                    <a:ext uri="{9D8B030D-6E8A-4147-A177-3AD203B41FA5}">
                      <a16:colId xmlns:a16="http://schemas.microsoft.com/office/drawing/2014/main" val="2167719706"/>
                    </a:ext>
                  </a:extLst>
                </a:gridCol>
              </a:tblGrid>
              <a:tr h="284172">
                <a:tc gridSpan="3"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Fachberater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10002"/>
                  </a:ext>
                </a:extLst>
              </a:tr>
              <a:tr h="3818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Organisation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 / Name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Tel. Nr.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19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89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0885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2927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322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2974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966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2658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5774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5407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23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7757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2347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9807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55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068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32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733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04627"/>
                  </a:ext>
                </a:extLst>
              </a:tr>
            </a:tbl>
          </a:graphicData>
        </a:graphic>
      </p:graphicFrame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42C046F4-4F23-2643-C7B7-7F1F8652D416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36616D43-BB00-7310-5D6D-22A235F0041B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1" name="Rechteck 10">
            <a:hlinkClick r:id="rId4" action="ppaction://hlinksldjump"/>
            <a:extLst>
              <a:ext uri="{FF2B5EF4-FFF2-40B4-BE49-F238E27FC236}">
                <a16:creationId xmlns:a16="http://schemas.microsoft.com/office/drawing/2014/main" id="{C7056A9C-B614-F937-0C94-58A2EE2CB734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9" name="Rechteck 8">
            <a:hlinkClick r:id="rId5" action="ppaction://hlinksldjump"/>
            <a:extLst>
              <a:ext uri="{FF2B5EF4-FFF2-40B4-BE49-F238E27FC236}">
                <a16:creationId xmlns:a16="http://schemas.microsoft.com/office/drawing/2014/main" id="{03A04EEB-5A82-1F6F-3799-46FDA05C754F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E20BE47-3C1C-864D-B5E1-D8AF6E5E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79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D4421-02CC-A489-0F0C-A87C371D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74E83-D05D-0040-A2DD-DD7E6F30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120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A122A1-6AA1-E021-1412-C9F203131E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Fachberater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1B32D7-4264-A1E3-A2A3-44BF53343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693C41-B7B5-AD35-5742-BEB79525AAD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D8705F4-EA79-9116-2408-1BE95CB84295}"/>
              </a:ext>
            </a:extLst>
          </p:cNvPr>
          <p:cNvGraphicFramePr>
            <a:graphicFrameLocks noGrp="1"/>
          </p:cNvGraphicFramePr>
          <p:nvPr/>
        </p:nvGraphicFramePr>
        <p:xfrm>
          <a:off x="503237" y="1528763"/>
          <a:ext cx="6840539" cy="62847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073">
                  <a:extLst>
                    <a:ext uri="{9D8B030D-6E8A-4147-A177-3AD203B41FA5}">
                      <a16:colId xmlns:a16="http://schemas.microsoft.com/office/drawing/2014/main" val="3991572311"/>
                    </a:ext>
                  </a:extLst>
                </a:gridCol>
                <a:gridCol w="1694538">
                  <a:extLst>
                    <a:ext uri="{9D8B030D-6E8A-4147-A177-3AD203B41FA5}">
                      <a16:colId xmlns:a16="http://schemas.microsoft.com/office/drawing/2014/main" val="2167719706"/>
                    </a:ext>
                  </a:extLst>
                </a:gridCol>
              </a:tblGrid>
              <a:tr h="284172">
                <a:tc gridSpan="3">
                  <a:txBody>
                    <a:bodyPr/>
                    <a:lstStyle/>
                    <a:p>
                      <a:pPr marL="0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Fachberater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10002"/>
                  </a:ext>
                </a:extLst>
              </a:tr>
              <a:tr h="3818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Fachbereich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 / Name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Tel. Nr.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19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89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0885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2927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322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2974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966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2658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5774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5407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23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7757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2347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9807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55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068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32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733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04627"/>
                  </a:ext>
                </a:extLst>
              </a:tr>
            </a:tbl>
          </a:graphicData>
        </a:graphic>
      </p:graphicFrame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04003B7B-7E24-298D-EB9A-5DB11BD70C64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1F018A58-AE2E-8270-7F17-C4E086D5A2D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1" name="Rechteck 10">
            <a:hlinkClick r:id="rId4" action="ppaction://hlinksldjump"/>
            <a:extLst>
              <a:ext uri="{FF2B5EF4-FFF2-40B4-BE49-F238E27FC236}">
                <a16:creationId xmlns:a16="http://schemas.microsoft.com/office/drawing/2014/main" id="{41EA0C99-8BDD-CFA7-D0F8-CB973194635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9" name="Rechteck 8">
            <a:hlinkClick r:id="rId5" action="ppaction://hlinksldjump"/>
            <a:extLst>
              <a:ext uri="{FF2B5EF4-FFF2-40B4-BE49-F238E27FC236}">
                <a16:creationId xmlns:a16="http://schemas.microsoft.com/office/drawing/2014/main" id="{44A606DC-6010-70FD-91B8-DDA33C226C8F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2B5FC2F-7047-4CA8-BCCB-B063677E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582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125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 </a:t>
            </a:r>
          </a:p>
          <a:p>
            <a:r>
              <a:rPr lang="de-DE" dirty="0"/>
              <a:t>Stabsleitung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r>
              <a:rPr lang="de-DE" dirty="0"/>
              <a:t>1 IM BW 2019 3.2.2.2  ( 2 ebd. 3.2.2.3</a:t>
            </a:r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53716"/>
              </p:ext>
            </p:extLst>
          </p:nvPr>
        </p:nvGraphicFramePr>
        <p:xfrm>
          <a:off x="503237" y="1528763"/>
          <a:ext cx="6840537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285750"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Entscheidung über administrativ-organisatorische Fragestellungen,</a:t>
                      </a:r>
                    </a:p>
                    <a:p>
                      <a:pPr marL="285750"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Entscheidung, über welche Fragen Stabsleitung selbst entscheidet und welche ggf. der Behördenleitung  zur Entscheidung vorzulegen sind, </a:t>
                      </a:r>
                    </a:p>
                    <a:p>
                      <a:pPr marL="285750"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Bereitstellung von Entscheidungsgrundlagen, </a:t>
                      </a:r>
                    </a:p>
                    <a:p>
                      <a:pPr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Organisation (Gliederung) des Stabes, </a:t>
                      </a:r>
                    </a:p>
                    <a:p>
                      <a:pPr lvl="0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Vertretung des Stabes nach außen.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Weisungsbefugnis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Stabsleitung ist gegenüber den Mitgliedern des Krisenstabes weisungsbefugt.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2FF2F449-B903-31E2-D15E-CC2E72DEF9CD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44CAB123-2E9A-8E30-030E-98D0B24497E2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CD38EB53-B775-90C9-CDC0-7C750A12D886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6BCCB61D-75A0-4952-EF71-7061FE4510E6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AD028FC-65CE-36B9-FF13-3F59D50F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375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130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 </a:t>
            </a:r>
          </a:p>
          <a:p>
            <a:r>
              <a:rPr lang="de-DE" dirty="0"/>
              <a:t>Vb 1 Innerer Dienst und Personal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r>
              <a:rPr lang="de-DE" dirty="0"/>
              <a:t>1 IM BW 2019 3.2.2.2  ( 2 ebd. 3.2.2.3</a:t>
            </a:r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65316"/>
              </p:ext>
            </p:extLst>
          </p:nvPr>
        </p:nvGraphicFramePr>
        <p:xfrm>
          <a:off x="503237" y="1528763"/>
          <a:ext cx="6840537" cy="363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Der Vb 1 stellt die Arbeitsfähigkeit des Verwaltungsstabes sicher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Personal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einberufen und aus Stabsdienst Dienst entlassen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Schichtbetrieb organisieren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Verpflegung, Unterbringung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Technik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Örtlichkeit, Arbeitsbedingungen,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Kommunikations- und andere Hilfsmittel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Inhaltliche Tätigkeitsbereiche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Bearbeitung aller </a:t>
                      </a:r>
                      <a:r>
                        <a:rPr lang="de-DE" sz="14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ereignisbezogenen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Fragen zu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Finanzen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Recht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Verwaltungspersonal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allen Einrichtungen der Kommune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allen Eigenbetrieben der Kommune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CCB3AEDE-9A21-BD42-359F-79BB5A1AFA6C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B4C2A08B-5BB9-3D90-9053-6F981F349647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822B13F0-4318-4DC8-0A28-A92CB64CA502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5AD2A011-5E26-BD4C-EEE9-7E1E2A09FA63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33D1AE7-354A-CDF9-4919-9E02AC03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419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140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 Vb 2 </a:t>
            </a:r>
          </a:p>
          <a:p>
            <a:r>
              <a:rPr lang="de-DE" dirty="0"/>
              <a:t>Lage &amp; Dokumentation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71993"/>
              </p:ext>
            </p:extLst>
          </p:nvPr>
        </p:nvGraphicFramePr>
        <p:xfrm>
          <a:off x="503235" y="1549699"/>
          <a:ext cx="6840537" cy="5323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Ziel der Tätigkeit des Vb 2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>
                  <a:txBody>
                    <a:bodyPr/>
                    <a:lstStyle/>
                    <a:p>
                      <a:pPr marL="0" lvl="0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Informations-Gleichstand und einheitliche Sprachregelung auf allen Verwaltungsebenen.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0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feststellen,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bewerten,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darstellen,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fortschreiben,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dokumentieren.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Informationsaustausch sicherstellen 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mit allen Beteiligten in benachbarten Bereichen auf gleicher Ebene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über alle vertikalen Ebenen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2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Getroffene Entscheidungen dokumentieren und Umsetzung bzw. Wirkungen kontrollieren.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Aufwand und Unterstützung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017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 Tätigkeit des Vb 2 ist sehr personalintensiv.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Deshalb frühzeitig personell verstärken.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Insbesondere bei Hochwasserlagen kann die Feuerwehr bei der Lagedarstellung unterstützen.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2000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56C85DF3-E5C3-67A8-8428-D2A4766D12DD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CB8CFB89-1C7D-D512-8AD2-BC347490A73C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1F670200-0A72-CA1C-BA17-B0C14EB5CBED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FE79331D-E306-0074-904A-4D0589EC3D38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74470DF-EF27-2DFC-918F-E9446C9E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23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150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 Vb 3: </a:t>
            </a:r>
            <a:r>
              <a:rPr lang="de-DE" sz="1900" dirty="0"/>
              <a:t>Medienarbeit &amp; Bevölkerungsinformation</a:t>
            </a:r>
            <a:endParaRPr lang="de-CH" sz="19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78168"/>
              </p:ext>
            </p:extLst>
          </p:nvPr>
        </p:nvGraphicFramePr>
        <p:xfrm>
          <a:off x="503235" y="1549699"/>
          <a:ext cx="6840538" cy="230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269">
                  <a:extLst>
                    <a:ext uri="{9D8B030D-6E8A-4147-A177-3AD203B41FA5}">
                      <a16:colId xmlns:a16="http://schemas.microsoft.com/office/drawing/2014/main" val="1967486239"/>
                    </a:ext>
                  </a:extLst>
                </a:gridCol>
              </a:tblGrid>
              <a:tr h="255291">
                <a:tc gridSpan="2"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der Presse- und Öffentlichkeitsarbeit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Einrichtung einer Bürgertelefons, einer Hotline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Beobachtung und Auswertung der Medienlage einschließlich Soziale Medien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Warnung der Bevölkerung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20179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Warnung via Rundfunk, Nina,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Cell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broadcast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400" dirty="0"/>
                        <a:t>Über POLIZEI bzw. ILS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2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Warndurchsagen via Lautsprecher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siehe Plan 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99564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6087F160-F27F-3642-18FE-E4BFD11F71A7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B06A29C5-8081-9BD4-C944-416C132AB97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85D542C6-86AE-C029-E1AA-F09BE1535C6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330D7CEB-1561-A6DB-F9B7-DD23D644A9FE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44FE2A4-BF3D-410E-3320-8DCA3C03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041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160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Aufgaben Vb 4 </a:t>
            </a:r>
          </a:p>
          <a:p>
            <a:r>
              <a:rPr lang="de-DE" dirty="0"/>
              <a:t>Sicherheit &amp; Ordnung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732F5E-63CC-967F-A650-160CD2E632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997618F-774D-2073-14B4-E5111248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88140"/>
              </p:ext>
            </p:extLst>
          </p:nvPr>
        </p:nvGraphicFramePr>
        <p:xfrm>
          <a:off x="503235" y="1549699"/>
          <a:ext cx="6840538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291">
                <a:tc>
                  <a:txBody>
                    <a:bodyPr/>
                    <a:lstStyle/>
                    <a:p>
                      <a:pPr marL="0" lvl="2" indent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Vb 4 nimmt die Aufgaben der Ortspolizeibehörde wahr </a:t>
                      </a:r>
                    </a:p>
                    <a:p>
                      <a:pPr marL="285750" lvl="2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Koordination mit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Technischer Einsatzleitung (Feuerwehr)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Vollzugspolizei </a:t>
                      </a:r>
                    </a:p>
                    <a:p>
                      <a:pPr marL="663718" lvl="3" indent="-28575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Vb 4 des Landkreises </a:t>
                      </a:r>
                    </a:p>
                    <a:p>
                      <a:pPr marL="0" lvl="2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64FA5EA6-75C6-A7A0-96E5-3413E78C3D2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16E2E822-F9B6-CE1D-46DA-E815DDFC40DA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04F79D97-599E-CE9E-75CA-C1BF9243B160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07C06DAC-CD0C-69D2-FFF2-DFEBE468800A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1FE0B51-6AF4-9D17-2B44-F5E039EA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98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6ECE38B-7E8A-005F-7732-349FC81EF5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Technische Einsatzleitung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04040FF-01B8-4A09-D073-9F91D6BFD0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395C6E7-CA57-C6B5-F703-995059FA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165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FA94DE-0917-AD70-C14C-E1FCF1C4C06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VwV Stabsarbeit BW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7A907E2-A264-82B3-C73D-119DBDD2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93EABB-0FA4-776F-485E-F18BC54D91AF}"/>
              </a:ext>
            </a:extLst>
          </p:cNvPr>
          <p:cNvSpPr/>
          <p:nvPr/>
        </p:nvSpPr>
        <p:spPr>
          <a:xfrm>
            <a:off x="5067789" y="2743758"/>
            <a:ext cx="288797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536DF74-3989-68D9-CBE1-277780BF54D4}"/>
              </a:ext>
            </a:extLst>
          </p:cNvPr>
          <p:cNvSpPr/>
          <p:nvPr/>
        </p:nvSpPr>
        <p:spPr>
          <a:xfrm>
            <a:off x="2302180" y="2745426"/>
            <a:ext cx="288797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0C6365-4ECD-D36C-1760-060CCC71EDC2}"/>
              </a:ext>
            </a:extLst>
          </p:cNvPr>
          <p:cNvSpPr/>
          <p:nvPr/>
        </p:nvSpPr>
        <p:spPr>
          <a:xfrm>
            <a:off x="2396804" y="1530389"/>
            <a:ext cx="2766067" cy="4347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Bürgermeister(in)</a:t>
            </a:r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:a16="http://schemas.microsoft.com/office/drawing/2014/main" id="{94D4B935-85E1-7636-1419-6447C3E8A497}"/>
              </a:ext>
            </a:extLst>
          </p:cNvPr>
          <p:cNvSpPr/>
          <p:nvPr/>
        </p:nvSpPr>
        <p:spPr>
          <a:xfrm>
            <a:off x="496571" y="3149757"/>
            <a:ext cx="2601148" cy="1415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b="1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Verwaltungsstab</a:t>
            </a:r>
          </a:p>
          <a:p>
            <a:pPr algn="ctr"/>
            <a:endParaRPr lang="de-DE" sz="1400" dirty="0">
              <a:solidFill>
                <a:schemeClr val="tx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Plan 106</a:t>
            </a:r>
            <a:r>
              <a:rPr lang="de-DE" sz="1600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BC90BF8C-F3F8-1E96-ABCB-7C2B50A0C340}"/>
              </a:ext>
            </a:extLst>
          </p:cNvPr>
          <p:cNvCxnSpPr>
            <a:cxnSpLocks/>
            <a:stCxn id="13" idx="1"/>
            <a:endCxn id="14" idx="0"/>
          </p:cNvCxnSpPr>
          <p:nvPr/>
        </p:nvCxnSpPr>
        <p:spPr>
          <a:xfrm rot="10800000" flipV="1">
            <a:off x="1797146" y="1747747"/>
            <a:ext cx="599659" cy="140201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62DE1C71-7A95-1642-A097-CD023E2FECFA}"/>
              </a:ext>
            </a:extLst>
          </p:cNvPr>
          <p:cNvSpPr txBox="1"/>
          <p:nvPr/>
        </p:nvSpPr>
        <p:spPr>
          <a:xfrm>
            <a:off x="1054231" y="2341401"/>
            <a:ext cx="141040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/>
              <a:t>Behördenleitung</a:t>
            </a:r>
            <a:endParaRPr lang="de-CH" sz="1400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38D415B-1B0D-D13B-F744-5793996EAEA7}"/>
              </a:ext>
            </a:extLst>
          </p:cNvPr>
          <p:cNvSpPr/>
          <p:nvPr/>
        </p:nvSpPr>
        <p:spPr>
          <a:xfrm>
            <a:off x="736268" y="4046639"/>
            <a:ext cx="293167" cy="279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02597B3-3FE7-81D6-F297-91A15EB755BB}"/>
              </a:ext>
            </a:extLst>
          </p:cNvPr>
          <p:cNvCxnSpPr>
            <a:cxnSpLocks/>
            <a:endCxn id="20" idx="4"/>
          </p:cNvCxnSpPr>
          <p:nvPr/>
        </p:nvCxnSpPr>
        <p:spPr>
          <a:xfrm flipV="1">
            <a:off x="882852" y="4325845"/>
            <a:ext cx="0" cy="1453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hlinkClick r:id="" action="ppaction://noaction"/>
            <a:extLst>
              <a:ext uri="{FF2B5EF4-FFF2-40B4-BE49-F238E27FC236}">
                <a16:creationId xmlns:a16="http://schemas.microsoft.com/office/drawing/2014/main" id="{1E7D1E1A-E217-35DA-F934-B2AA4D55685C}"/>
              </a:ext>
            </a:extLst>
          </p:cNvPr>
          <p:cNvSpPr/>
          <p:nvPr/>
        </p:nvSpPr>
        <p:spPr>
          <a:xfrm>
            <a:off x="496571" y="5606790"/>
            <a:ext cx="6840537" cy="3554634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49845" rIns="324000" bIns="498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Technische Einsatzleitung </a:t>
            </a:r>
          </a:p>
          <a:p>
            <a:pPr algn="ctr"/>
            <a:endParaRPr lang="de-DE" sz="1600" b="1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Führungseinheit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(Aufgabe: Koordination der beteiligten Organisationen) </a:t>
            </a:r>
          </a:p>
          <a:p>
            <a:pPr algn="ctr"/>
            <a:endParaRPr lang="de-DE" sz="1600" b="1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Verbindungsperson Vollzugspolizei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Fachberater Rettungsdienst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Fachberater Technisches Hilfswerk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Fachberater Bergwacht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Fachberater DLRG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Fachberater Psychosoziale Notfallversorgung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etc.   </a:t>
            </a:r>
            <a:endParaRPr lang="de-DE" sz="160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AC0E04C9-A2A8-2CF8-8B9C-8589377BEF98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779838" y="1965104"/>
            <a:ext cx="0" cy="36416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C1A0B1F-3530-0E34-27E1-DF8A85B5BD85}"/>
              </a:ext>
            </a:extLst>
          </p:cNvPr>
          <p:cNvSpPr txBox="1"/>
          <p:nvPr/>
        </p:nvSpPr>
        <p:spPr>
          <a:xfrm>
            <a:off x="3019775" y="2294084"/>
            <a:ext cx="150924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/>
              <a:t>Organisatorische Oberleitung</a:t>
            </a:r>
            <a:endParaRPr lang="de-CH" sz="14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8D59F35-C5AE-C766-822B-B68CA298A888}"/>
              </a:ext>
            </a:extLst>
          </p:cNvPr>
          <p:cNvSpPr txBox="1"/>
          <p:nvPr/>
        </p:nvSpPr>
        <p:spPr>
          <a:xfrm>
            <a:off x="1091942" y="4741071"/>
            <a:ext cx="141040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400" dirty="0"/>
              <a:t>Verbindungs-person</a:t>
            </a:r>
            <a:endParaRPr lang="de-CH" sz="1400" dirty="0"/>
          </a:p>
        </p:txBody>
      </p:sp>
      <p:sp>
        <p:nvSpPr>
          <p:cNvPr id="47" name="Rechteck 46">
            <a:hlinkClick r:id="rId2" action="ppaction://hlinksldjump"/>
            <a:extLst>
              <a:ext uri="{FF2B5EF4-FFF2-40B4-BE49-F238E27FC236}">
                <a16:creationId xmlns:a16="http://schemas.microsoft.com/office/drawing/2014/main" id="{D9508BD7-8684-B34A-F2BA-69FF59FDF5FF}"/>
              </a:ext>
            </a:extLst>
          </p:cNvPr>
          <p:cNvSpPr/>
          <p:nvPr/>
        </p:nvSpPr>
        <p:spPr>
          <a:xfrm rot="16200000">
            <a:off x="-185986" y="4891215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2" name="Rechteck 1">
            <a:hlinkClick r:id="rId3" action="ppaction://hlinksldjump"/>
            <a:extLst>
              <a:ext uri="{FF2B5EF4-FFF2-40B4-BE49-F238E27FC236}">
                <a16:creationId xmlns:a16="http://schemas.microsoft.com/office/drawing/2014/main" id="{D6928ECB-10AF-A044-91BF-1AC8602E8057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7331A3D1-442B-941D-72C6-07879A7524E7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" name="Rechteck 3">
            <a:hlinkClick r:id="rId5" action="ppaction://hlinksldjump"/>
            <a:extLst>
              <a:ext uri="{FF2B5EF4-FFF2-40B4-BE49-F238E27FC236}">
                <a16:creationId xmlns:a16="http://schemas.microsoft.com/office/drawing/2014/main" id="{A1960BA0-3FE3-1FBC-6BD8-566C981D8508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379637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267999-04EE-4DDC-8EB1-1E4103D0A6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Inhalt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A58153-D353-5F72-82A9-E06B6749F6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Alarm- und Einsatzplan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02088-A42C-D19F-1447-303EDC9E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1</a:t>
            </a:r>
            <a:endParaRPr lang="de-CH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AB63140-3A17-90FE-6A23-0F7B5E78E8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C4D0AED6-BA26-FE86-B150-F6BDC629DA7A}"/>
              </a:ext>
            </a:extLst>
          </p:cNvPr>
          <p:cNvSpPr/>
          <p:nvPr/>
        </p:nvSpPr>
        <p:spPr>
          <a:xfrm>
            <a:off x="503238" y="2901648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Konzeption	</a:t>
            </a:r>
            <a:r>
              <a:rPr lang="de-DE" sz="2400" b="1" dirty="0">
                <a:solidFill>
                  <a:schemeClr val="tx1"/>
                </a:solidFill>
              </a:rPr>
              <a:t>Plan 40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227EE74C-7A1A-D1D4-82BB-BC1935242852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Schnellübersicht 	</a:t>
            </a:r>
            <a:r>
              <a:rPr lang="de-DE" sz="2400" b="1" dirty="0">
                <a:solidFill>
                  <a:schemeClr val="tx1"/>
                </a:solidFill>
              </a:rPr>
              <a:t>Plan 3</a:t>
            </a:r>
          </a:p>
        </p:txBody>
      </p:sp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6466C598-CEFE-3907-2EA3-321C11A629DE}"/>
              </a:ext>
            </a:extLst>
          </p:cNvPr>
          <p:cNvSpPr/>
          <p:nvPr/>
        </p:nvSpPr>
        <p:spPr>
          <a:xfrm>
            <a:off x="503238" y="427453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Führungsorganisation 	</a:t>
            </a:r>
            <a:r>
              <a:rPr lang="de-DE" sz="2400" b="1" dirty="0">
                <a:solidFill>
                  <a:schemeClr val="tx1"/>
                </a:solidFill>
              </a:rPr>
              <a:t>Plan 100</a:t>
            </a:r>
          </a:p>
        </p:txBody>
      </p:sp>
      <p:sp>
        <p:nvSpPr>
          <p:cNvPr id="8" name="Rechteck 7">
            <a:hlinkClick r:id="rId5" action="ppaction://hlinksldjump"/>
            <a:extLst>
              <a:ext uri="{FF2B5EF4-FFF2-40B4-BE49-F238E27FC236}">
                <a16:creationId xmlns:a16="http://schemas.microsoft.com/office/drawing/2014/main" id="{F821B330-0561-EBEB-BE38-309CB31E3CDE}"/>
              </a:ext>
            </a:extLst>
          </p:cNvPr>
          <p:cNvSpPr/>
          <p:nvPr/>
        </p:nvSpPr>
        <p:spPr>
          <a:xfrm>
            <a:off x="503775" y="5647419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Hochwasser und Unwetter 	</a:t>
            </a:r>
            <a:r>
              <a:rPr lang="de-DE" sz="2400" b="1" dirty="0">
                <a:solidFill>
                  <a:schemeClr val="tx1"/>
                </a:solidFill>
              </a:rPr>
              <a:t>Plan 1000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1013B0E1-6FBD-1FBD-E11B-EAF20B2F3EB4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6" action="ppaction://hlinksldjump"/>
            <a:extLst>
              <a:ext uri="{FF2B5EF4-FFF2-40B4-BE49-F238E27FC236}">
                <a16:creationId xmlns:a16="http://schemas.microsoft.com/office/drawing/2014/main" id="{5733AE99-77AA-D349-7B96-D4AE1687B71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7" action="ppaction://hlinksldjump"/>
            <a:extLst>
              <a:ext uri="{FF2B5EF4-FFF2-40B4-BE49-F238E27FC236}">
                <a16:creationId xmlns:a16="http://schemas.microsoft.com/office/drawing/2014/main" id="{9EF82E76-EFB0-F454-3E47-1E0181B3EA1C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346B3A2-4350-D677-4BA1-983F2456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1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C6FC1-8D90-F282-04AE-CCE4F619DE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Ablauforganisation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DB952A-E0C8-D47A-0358-89856F3D42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47C87F-B7B6-DCB1-FED4-441A7300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170</a:t>
            </a:r>
            <a:endParaRPr lang="de-CH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C036F7D-327E-0382-A758-CD0FD9FC021A}"/>
              </a:ext>
            </a:extLst>
          </p:cNvPr>
          <p:cNvGrpSpPr/>
          <p:nvPr/>
        </p:nvGrpSpPr>
        <p:grpSpPr>
          <a:xfrm>
            <a:off x="506109" y="2167537"/>
            <a:ext cx="6621025" cy="2577608"/>
            <a:chOff x="506109" y="2167537"/>
            <a:chExt cx="6621025" cy="2577608"/>
          </a:xfrm>
        </p:grpSpPr>
        <p:sp>
          <p:nvSpPr>
            <p:cNvPr id="36" name="Pfeil: Chevron 35">
              <a:extLst>
                <a:ext uri="{FF2B5EF4-FFF2-40B4-BE49-F238E27FC236}">
                  <a16:creationId xmlns:a16="http://schemas.microsoft.com/office/drawing/2014/main" id="{D3E06A83-3661-BD9A-B21C-012FDCBAA4FD}"/>
                </a:ext>
              </a:extLst>
            </p:cNvPr>
            <p:cNvSpPr/>
            <p:nvPr/>
          </p:nvSpPr>
          <p:spPr bwMode="auto">
            <a:xfrm>
              <a:off x="1439784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Analysieren 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Erkunden 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Feststellen</a:t>
              </a:r>
            </a:p>
          </p:txBody>
        </p:sp>
        <p:cxnSp>
          <p:nvCxnSpPr>
            <p:cNvPr id="38" name="Verbinder: gewinkelt 37">
              <a:extLst>
                <a:ext uri="{FF2B5EF4-FFF2-40B4-BE49-F238E27FC236}">
                  <a16:creationId xmlns:a16="http://schemas.microsoft.com/office/drawing/2014/main" id="{87D52E3C-2283-EE29-330E-D7867F78E038}"/>
                </a:ext>
              </a:extLst>
            </p:cNvPr>
            <p:cNvCxnSpPr>
              <a:cxnSpLocks/>
              <a:stCxn id="55" idx="3"/>
              <a:endCxn id="36" idx="0"/>
            </p:cNvCxnSpPr>
            <p:nvPr/>
          </p:nvCxnSpPr>
          <p:spPr bwMode="auto">
            <a:xfrm flipH="1" flipV="1">
              <a:off x="1966520" y="3029002"/>
              <a:ext cx="5160614" cy="373884"/>
            </a:xfrm>
            <a:prstGeom prst="bentConnector4">
              <a:avLst>
                <a:gd name="adj1" fmla="val -4430"/>
                <a:gd name="adj2" fmla="val 261913"/>
              </a:avLst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7A76AC77-4574-3567-CBEE-D4DB882F3278}"/>
                </a:ext>
              </a:extLst>
            </p:cNvPr>
            <p:cNvSpPr/>
            <p:nvPr/>
          </p:nvSpPr>
          <p:spPr bwMode="auto">
            <a:xfrm>
              <a:off x="3687314" y="3776770"/>
              <a:ext cx="1054019" cy="968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/>
                <a:t>Stab oder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/>
                <a:t>Behörden-leitung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C162464B-F37B-C267-DD20-D7BABF504AE5}"/>
                </a:ext>
              </a:extLst>
            </p:cNvPr>
            <p:cNvSpPr/>
            <p:nvPr/>
          </p:nvSpPr>
          <p:spPr bwMode="auto">
            <a:xfrm>
              <a:off x="508000" y="3776770"/>
              <a:ext cx="876300" cy="968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/>
                <a:t>Vb 1</a:t>
              </a:r>
              <a:endParaRPr kumimoji="0" lang="de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Pfeil: Fünfeck 43">
              <a:extLst>
                <a:ext uri="{FF2B5EF4-FFF2-40B4-BE49-F238E27FC236}">
                  <a16:creationId xmlns:a16="http://schemas.microsoft.com/office/drawing/2014/main" id="{92FDA235-A293-E577-1592-0FE662CB9A7F}"/>
                </a:ext>
              </a:extLst>
            </p:cNvPr>
            <p:cNvSpPr/>
            <p:nvPr/>
          </p:nvSpPr>
          <p:spPr>
            <a:xfrm>
              <a:off x="506109" y="3029002"/>
              <a:ext cx="1002198" cy="741374"/>
            </a:xfrm>
            <a:prstGeom prst="homePlate">
              <a:avLst>
                <a:gd name="adj" fmla="val 1754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Alarmierung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Aktivierung</a:t>
              </a:r>
            </a:p>
          </p:txBody>
        </p:sp>
        <p:sp>
          <p:nvSpPr>
            <p:cNvPr id="52" name="Pfeil: Chevron 51">
              <a:extLst>
                <a:ext uri="{FF2B5EF4-FFF2-40B4-BE49-F238E27FC236}">
                  <a16:creationId xmlns:a16="http://schemas.microsoft.com/office/drawing/2014/main" id="{2CB67852-FA87-1305-BFB9-93A284C30529}"/>
                </a:ext>
              </a:extLst>
            </p:cNvPr>
            <p:cNvSpPr/>
            <p:nvPr/>
          </p:nvSpPr>
          <p:spPr bwMode="auto">
            <a:xfrm>
              <a:off x="2563549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Beurteilen 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Optionen erarbeiten</a:t>
              </a:r>
            </a:p>
          </p:txBody>
        </p:sp>
        <p:sp>
          <p:nvSpPr>
            <p:cNvPr id="53" name="Pfeil: Chevron 52">
              <a:extLst>
                <a:ext uri="{FF2B5EF4-FFF2-40B4-BE49-F238E27FC236}">
                  <a16:creationId xmlns:a16="http://schemas.microsoft.com/office/drawing/2014/main" id="{ECB2AFBF-15F3-6200-A2C5-CC624845DABD}"/>
                </a:ext>
              </a:extLst>
            </p:cNvPr>
            <p:cNvSpPr/>
            <p:nvPr/>
          </p:nvSpPr>
          <p:spPr bwMode="auto">
            <a:xfrm>
              <a:off x="3687314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Entscheiden</a:t>
              </a:r>
            </a:p>
          </p:txBody>
        </p:sp>
        <p:sp>
          <p:nvSpPr>
            <p:cNvPr id="54" name="Pfeil: Chevron 53">
              <a:extLst>
                <a:ext uri="{FF2B5EF4-FFF2-40B4-BE49-F238E27FC236}">
                  <a16:creationId xmlns:a16="http://schemas.microsoft.com/office/drawing/2014/main" id="{BF595C43-E4F5-22C9-F8E8-28DBF3553FB9}"/>
                </a:ext>
              </a:extLst>
            </p:cNvPr>
            <p:cNvSpPr/>
            <p:nvPr/>
          </p:nvSpPr>
          <p:spPr bwMode="auto">
            <a:xfrm>
              <a:off x="4811079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Aufträge erteilen </a:t>
              </a:r>
            </a:p>
          </p:txBody>
        </p:sp>
        <p:sp>
          <p:nvSpPr>
            <p:cNvPr id="55" name="Pfeil: Chevron 54">
              <a:extLst>
                <a:ext uri="{FF2B5EF4-FFF2-40B4-BE49-F238E27FC236}">
                  <a16:creationId xmlns:a16="http://schemas.microsoft.com/office/drawing/2014/main" id="{B32B6071-DBC5-410E-D168-B09E6551FA19}"/>
                </a:ext>
              </a:extLst>
            </p:cNvPr>
            <p:cNvSpPr/>
            <p:nvPr/>
          </p:nvSpPr>
          <p:spPr bwMode="auto">
            <a:xfrm>
              <a:off x="5934846" y="3029002"/>
              <a:ext cx="1192288" cy="747768"/>
            </a:xfrm>
            <a:prstGeom prst="chevron">
              <a:avLst>
                <a:gd name="adj" fmla="val 18564"/>
              </a:avLst>
            </a:prstGeom>
            <a:solidFill>
              <a:srgbClr val="DD2A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Wirkungs-</a:t>
              </a:r>
            </a:p>
            <a:p>
              <a:pPr defTabSz="357188"/>
              <a:r>
                <a:rPr lang="de-DE" sz="1200" dirty="0">
                  <a:solidFill>
                    <a:schemeClr val="bg1"/>
                  </a:solidFill>
                </a:rPr>
                <a:t>Kontrolle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EBCCF18D-6A47-A3F6-6633-07FF7DBB4B08}"/>
                </a:ext>
              </a:extLst>
            </p:cNvPr>
            <p:cNvSpPr/>
            <p:nvPr/>
          </p:nvSpPr>
          <p:spPr bwMode="auto">
            <a:xfrm>
              <a:off x="1439784" y="3776770"/>
              <a:ext cx="2167016" cy="968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/>
                <a:t>Vb 2 unter Mitwirkung aller Stabsbereiche 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D616FDCD-560E-9F34-9C02-A9329213BB81}"/>
                </a:ext>
              </a:extLst>
            </p:cNvPr>
            <p:cNvSpPr/>
            <p:nvPr/>
          </p:nvSpPr>
          <p:spPr bwMode="auto">
            <a:xfrm>
              <a:off x="4811079" y="3776770"/>
              <a:ext cx="2167016" cy="968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/>
                <a:t>Verwaltungsstabsbereiche nach Aufgabenbereich und/oder Absprache 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81CA635-CFA9-E265-5FE1-6B4A1DBF11BD}"/>
                </a:ext>
              </a:extLst>
            </p:cNvPr>
            <p:cNvSpPr txBox="1"/>
            <p:nvPr/>
          </p:nvSpPr>
          <p:spPr>
            <a:xfrm>
              <a:off x="3309113" y="2167537"/>
              <a:ext cx="209811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1400" dirty="0"/>
                <a:t>Wird immer wiederholt </a:t>
              </a:r>
            </a:p>
            <a:p>
              <a:pPr algn="ctr"/>
              <a:r>
                <a:rPr lang="de-DE" sz="1400" dirty="0"/>
                <a:t>bis Lage bewältigt</a:t>
              </a:r>
              <a:endParaRPr lang="de-CH" sz="1400" dirty="0"/>
            </a:p>
          </p:txBody>
        </p:sp>
      </p:grpSp>
      <p:sp>
        <p:nvSpPr>
          <p:cNvPr id="9" name="Abgerundetes Rechteck 2">
            <a:hlinkClick r:id="rId2" action="ppaction://hlinksldjump"/>
            <a:extLst>
              <a:ext uri="{FF2B5EF4-FFF2-40B4-BE49-F238E27FC236}">
                <a16:creationId xmlns:a16="http://schemas.microsoft.com/office/drawing/2014/main" id="{E601FB85-9814-8A1C-2B32-6B9BC5EDB4A6}"/>
              </a:ext>
            </a:extLst>
          </p:cNvPr>
          <p:cNvSpPr/>
          <p:nvPr/>
        </p:nvSpPr>
        <p:spPr>
          <a:xfrm>
            <a:off x="503238" y="6432014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Checkliste für erste Lagebesprechung Plan 171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30E9208-CE9C-906F-5F59-E8444CFEEB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Feuerwehr Dienstvorschrift 100 / VwV Stabsarbeit BW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1A9632-D6FF-7976-C2CB-B20596BFB91C}"/>
              </a:ext>
            </a:extLst>
          </p:cNvPr>
          <p:cNvSpPr txBox="1"/>
          <p:nvPr/>
        </p:nvSpPr>
        <p:spPr>
          <a:xfrm>
            <a:off x="503238" y="1544295"/>
            <a:ext cx="6840537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>
              <a:defRPr sz="1400"/>
            </a:lvl1pPr>
            <a:lvl3pPr marL="180975" lvl="2" indent="-180975">
              <a:buFont typeface="Symbol" panose="05050102010706020507" pitchFamily="18" charset="2"/>
              <a:buChar char="-"/>
              <a:defRPr sz="1400"/>
            </a:lvl3pPr>
          </a:lstStyle>
          <a:p>
            <a:r>
              <a:rPr lang="de-DE" b="1" dirty="0"/>
              <a:t>Zur Orientierung für die allgemeine Vorgehensweise dient der Führungsvorgang</a:t>
            </a:r>
            <a:endParaRPr lang="de-CH" b="1" dirty="0"/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331179F7-70A8-EBB6-BB39-C37A96C60CB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6" name="Rechteck 15">
            <a:hlinkClick r:id="rId4" action="ppaction://hlinksldjump"/>
            <a:extLst>
              <a:ext uri="{FF2B5EF4-FFF2-40B4-BE49-F238E27FC236}">
                <a16:creationId xmlns:a16="http://schemas.microsoft.com/office/drawing/2014/main" id="{1778B40F-51DF-FE67-F0BE-97443BA5D56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7" name="Rechteck 16">
            <a:hlinkClick r:id="rId5" action="ppaction://hlinksldjump"/>
            <a:extLst>
              <a:ext uri="{FF2B5EF4-FFF2-40B4-BE49-F238E27FC236}">
                <a16:creationId xmlns:a16="http://schemas.microsoft.com/office/drawing/2014/main" id="{3F643950-0F95-F16A-7DA7-5752B9498751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6" name="Rechteck 5">
            <a:hlinkClick r:id="rId6" action="ppaction://hlinksldjump"/>
            <a:extLst>
              <a:ext uri="{FF2B5EF4-FFF2-40B4-BE49-F238E27FC236}">
                <a16:creationId xmlns:a16="http://schemas.microsoft.com/office/drawing/2014/main" id="{2BAB941A-E2C9-AD58-FEA8-C6B39927337D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BB87D5-2198-1C2D-7B14-61A25262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40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5D417-F9D0-2D36-247D-9EFEFCBD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171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435871-8B82-22C3-1743-A5477897B4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Erste Lagebesprechung</a:t>
            </a:r>
          </a:p>
          <a:p>
            <a:r>
              <a:rPr lang="de-DE" dirty="0"/>
              <a:t>(Außergewöhnliche Ereignisse)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3492AE-B145-E4DC-7C51-1DF42A06CD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4F94B8-2BC2-8586-68F3-A6472010BDD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30">
            <a:extLst>
              <a:ext uri="{FF2B5EF4-FFF2-40B4-BE49-F238E27FC236}">
                <a16:creationId xmlns:a16="http://schemas.microsoft.com/office/drawing/2014/main" id="{C5FFA403-6FA0-AB7E-DB77-124FAA751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51497"/>
              </p:ext>
            </p:extLst>
          </p:nvPr>
        </p:nvGraphicFramePr>
        <p:xfrm>
          <a:off x="503237" y="1528763"/>
          <a:ext cx="6840538" cy="8298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5594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873301">
                  <a:extLst>
                    <a:ext uri="{9D8B030D-6E8A-4147-A177-3AD203B41FA5}">
                      <a16:colId xmlns:a16="http://schemas.microsoft.com/office/drawing/2014/main" val="293453929"/>
                    </a:ext>
                  </a:extLst>
                </a:gridCol>
                <a:gridCol w="807928">
                  <a:extLst>
                    <a:ext uri="{9D8B030D-6E8A-4147-A177-3AD203B41FA5}">
                      <a16:colId xmlns:a16="http://schemas.microsoft.com/office/drawing/2014/main" val="4241649808"/>
                    </a:ext>
                  </a:extLst>
                </a:gridCol>
                <a:gridCol w="3103715">
                  <a:extLst>
                    <a:ext uri="{9D8B030D-6E8A-4147-A177-3AD203B41FA5}">
                      <a16:colId xmlns:a16="http://schemas.microsoft.com/office/drawing/2014/main" val="4157133041"/>
                    </a:ext>
                  </a:extLst>
                </a:gridCol>
              </a:tblGrid>
              <a:tr h="284999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72000" marT="36000" marB="7200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Aktuelle Lage </a:t>
                      </a: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6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Datum; Uhrzeit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/>
                </a:tc>
                <a:tc gridSpan="3"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6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Leitung</a:t>
                      </a:r>
                    </a:p>
                  </a:txBody>
                  <a:tcPr marL="72000" marT="36000" marB="36000"/>
                </a:tc>
                <a:tc gridSpan="3"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94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Anwesende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6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 ist geschehen </a:t>
                      </a: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oder liegt an?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08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Welche Gefahr droht? </a:t>
                      </a: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kann geschehen?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5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Betroffene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Einzelne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□ sehr viele 	□ Allgemeinheit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133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Räumliche Dimension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lokal begrenzt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	□ Orts-/Stadtteil 	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gesamte Kommune  	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Landkreis 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82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Rechtslage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Notfall</a:t>
                      </a:r>
                      <a:r>
                        <a:rPr lang="de-DE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Öffentlicher Notstand 	</a:t>
                      </a:r>
                    </a:p>
                    <a:p>
                      <a:pPr algn="l" hangingPunct="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Katastrophe	□ Noch unklar 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Betroffenheit der Kommune 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Mitarbeitende der Verwaltung direkt betroffen </a:t>
                      </a:r>
                    </a:p>
                    <a:p>
                      <a:pPr algn="l" hangingPunct="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eigene Einrichtungen der Kommune betroffen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Verwaltungsbetrieb gestört / gefährdet </a:t>
                      </a:r>
                    </a:p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68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Sonderlagen 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Baumaßnahmen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Veranstaltungen □ Wahlen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Sonstige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64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Großwetterlage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weit relevant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/>
                      <a:r>
                        <a:rPr lang="de-DE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 B. Hitze, Frost, Sturm etc. 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4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Personal-Ressourcen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normal 	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aktueller Engpass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34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Einschätzung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unkritisch 	□ kritisch 	□ extrem kritisch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574"/>
                  </a:ext>
                </a:extLst>
              </a:tr>
              <a:tr h="1590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Verwaltungsstab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erforderlich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755934" rtl="0" eaLnBrk="1" latinLnBrk="0" hangingPunct="0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ja 	□ nein 	□ noch abwarten 	</a:t>
                      </a:r>
                    </a:p>
                    <a:p>
                      <a:pPr marL="0" algn="l" defTabSz="755934" rtl="0" eaLnBrk="1" latinLnBrk="0" hangingPunct="0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Vb 1	□ Vb 2  □ Vb 3 □ Vb 4 □ Feuerwehr □ Bauhof </a:t>
                      </a:r>
                    </a:p>
                    <a:p>
                      <a:pPr marL="0" algn="l" defTabSz="755934" rtl="0" eaLnBrk="1" latinLnBrk="0" hangingPunct="0">
                        <a:lnSpc>
                          <a:spcPts val="11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0">
                        <a:lnSpc>
                          <a:spcPts val="11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weitere 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16845"/>
                  </a:ext>
                </a:extLst>
              </a:tr>
              <a:tr h="159081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siehe nächste Seite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71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Nächste Lagebesprechung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Uhrzeit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Teilnehmer </a:t>
                      </a: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05007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F8DBE47E-2A3E-AB3D-0438-68C099CA604B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1D749DA5-DF49-1E18-AB78-93AC7FB1DA8C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4374E46F-FDF0-CD99-245B-EAD7F6B115BA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6148B40F-DDBC-D46F-C86F-4298B1ED8C80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D4E05F5-F24D-9E98-805B-F4197093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8121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7F63F-6103-E91C-A552-3C051C4C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9217FB-E6C6-03FE-8FE0-0FE2AEC473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Lagebesprechung: Maßnahmen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795C0B-F337-5B00-C1CD-97C9C5EA73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Führungsorganisation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9C7F93-09C5-4400-5A6B-EB5B13144C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30">
            <a:extLst>
              <a:ext uri="{FF2B5EF4-FFF2-40B4-BE49-F238E27FC236}">
                <a16:creationId xmlns:a16="http://schemas.microsoft.com/office/drawing/2014/main" id="{01880E6C-FD03-B36C-26AF-480915FD4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90873"/>
              </p:ext>
            </p:extLst>
          </p:nvPr>
        </p:nvGraphicFramePr>
        <p:xfrm>
          <a:off x="503237" y="1525564"/>
          <a:ext cx="6840538" cy="813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020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4652644">
                  <a:extLst>
                    <a:ext uri="{9D8B030D-6E8A-4147-A177-3AD203B41FA5}">
                      <a16:colId xmlns:a16="http://schemas.microsoft.com/office/drawing/2014/main" val="293453929"/>
                    </a:ext>
                  </a:extLst>
                </a:gridCol>
                <a:gridCol w="773874">
                  <a:extLst>
                    <a:ext uri="{9D8B030D-6E8A-4147-A177-3AD203B41FA5}">
                      <a16:colId xmlns:a16="http://schemas.microsoft.com/office/drawing/2014/main" val="3421907624"/>
                    </a:ext>
                  </a:extLst>
                </a:gridCol>
              </a:tblGrid>
              <a:tr h="284999">
                <a:tc gridSpan="3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Lagebesprechung vom …………… Uhrzeit ……………….</a:t>
                      </a:r>
                    </a:p>
                  </a:txBody>
                  <a:tcPr marL="72000" marT="36000" marB="72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0000"/>
                        </a:lnSpc>
                      </a:pPr>
                      <a:endParaRPr lang="de-DE" sz="18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05129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</a:t>
                      </a: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6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extLst>
                  <a:ext uri="{0D108BD9-81ED-4DB2-BD59-A6C34878D82A}">
                    <a16:rowId xmlns:a16="http://schemas.microsoft.com/office/drawing/2014/main" val="345966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extLst>
                  <a:ext uri="{0D108BD9-81ED-4DB2-BD59-A6C34878D82A}">
                    <a16:rowId xmlns:a16="http://schemas.microsoft.com/office/drawing/2014/main" val="2200794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6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08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33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2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8876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63313FAC-819A-5786-8CC1-C0CD83C59AA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427B46F2-6878-8120-8BC9-BA62EA24F59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E8F01732-6E88-60DA-102F-4EAB22F7EB6F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2393E613-876D-5AE4-8B99-937478E68035}"/>
              </a:ext>
            </a:extLst>
          </p:cNvPr>
          <p:cNvSpPr/>
          <p:nvPr/>
        </p:nvSpPr>
        <p:spPr>
          <a:xfrm rot="16200000">
            <a:off x="-194988" y="4891216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Stab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1E0BB1D-6E71-9366-0198-AC3FC7F4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53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02088-A42C-D19F-1447-303EDC9E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267999-04EE-4DDC-8EB1-1E4103D0A6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A58153-D353-5F72-82A9-E06B6749F6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Hochwasser und Unwetter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91018E-87B2-169E-B05C-5A55EF04B9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C4D0AED6-BA26-FE86-B150-F6BDC629DA7A}"/>
              </a:ext>
            </a:extLst>
          </p:cNvPr>
          <p:cNvSpPr/>
          <p:nvPr/>
        </p:nvSpPr>
        <p:spPr>
          <a:xfrm>
            <a:off x="503238" y="3440517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Warnphase	</a:t>
            </a:r>
            <a:r>
              <a:rPr lang="de-DE" sz="2400" b="1" dirty="0">
                <a:solidFill>
                  <a:schemeClr val="tx1"/>
                </a:solidFill>
              </a:rPr>
              <a:t>Plan 1020</a:t>
            </a:r>
          </a:p>
        </p:txBody>
      </p:sp>
      <p:sp>
        <p:nvSpPr>
          <p:cNvPr id="11" name="Rechteck 10">
            <a:hlinkClick r:id="rId3" action="ppaction://hlinksldjump"/>
            <a:extLst>
              <a:ext uri="{FF2B5EF4-FFF2-40B4-BE49-F238E27FC236}">
                <a16:creationId xmlns:a16="http://schemas.microsoft.com/office/drawing/2014/main" id="{84E27192-5679-B0C1-86B4-E03F5B1F6FC7}"/>
              </a:ext>
            </a:extLst>
          </p:cNvPr>
          <p:cNvSpPr/>
          <p:nvPr/>
        </p:nvSpPr>
        <p:spPr>
          <a:xfrm>
            <a:off x="503238" y="248464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Monitoring 	</a:t>
            </a:r>
            <a:r>
              <a:rPr lang="de-DE" sz="2400" b="1" dirty="0">
                <a:solidFill>
                  <a:schemeClr val="tx1"/>
                </a:solidFill>
              </a:rPr>
              <a:t>Plan 1010</a:t>
            </a:r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:a16="http://schemas.microsoft.com/office/drawing/2014/main" id="{227EE74C-7A1A-D1D4-82BB-BC1935242852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Alarmstufenmodell 	</a:t>
            </a:r>
            <a:r>
              <a:rPr lang="de-DE" sz="2400" b="1" dirty="0">
                <a:solidFill>
                  <a:schemeClr val="tx1"/>
                </a:solidFill>
              </a:rPr>
              <a:t>Plan 1002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6466C598-CEFE-3907-2EA3-321C11A629DE}"/>
              </a:ext>
            </a:extLst>
          </p:cNvPr>
          <p:cNvSpPr/>
          <p:nvPr/>
        </p:nvSpPr>
        <p:spPr>
          <a:xfrm>
            <a:off x="503238" y="4396394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Alarmierungsmatrix 	</a:t>
            </a:r>
            <a:r>
              <a:rPr lang="de-DE" sz="2400" b="1" dirty="0">
                <a:solidFill>
                  <a:schemeClr val="tx1"/>
                </a:solidFill>
              </a:rPr>
              <a:t>Plan 1025  </a:t>
            </a:r>
          </a:p>
        </p:txBody>
      </p:sp>
      <p:sp>
        <p:nvSpPr>
          <p:cNvPr id="18" name="Rechteck 17">
            <a:hlinkClick r:id="rId6" action="ppaction://hlinksldjump"/>
            <a:extLst>
              <a:ext uri="{FF2B5EF4-FFF2-40B4-BE49-F238E27FC236}">
                <a16:creationId xmlns:a16="http://schemas.microsoft.com/office/drawing/2014/main" id="{E151399B-E143-CED5-EA78-5BF01A3B424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9" name="Rechteck 18">
            <a:hlinkClick r:id="rId7" action="ppaction://hlinksldjump"/>
            <a:extLst>
              <a:ext uri="{FF2B5EF4-FFF2-40B4-BE49-F238E27FC236}">
                <a16:creationId xmlns:a16="http://schemas.microsoft.com/office/drawing/2014/main" id="{E7D96D7A-B82E-1033-6573-B01FFA60DCB4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20" name="Rechteck 19">
            <a:hlinkClick r:id="rId8" action="ppaction://hlinksldjump"/>
            <a:extLst>
              <a:ext uri="{FF2B5EF4-FFF2-40B4-BE49-F238E27FC236}">
                <a16:creationId xmlns:a16="http://schemas.microsoft.com/office/drawing/2014/main" id="{C697E82A-AC6F-B15F-9DB6-8B9D28C4FE4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BEC52CB-F795-B19A-30C1-B7AF4436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39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357BBF-3E88-2456-7C52-1308C571E4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Alarmstufen 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5E65A-AA24-998A-4F9D-FAC70154C3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Hochwasser-Alarm- und Einsatzplan </a:t>
            </a:r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109052-66C3-DAA4-0356-651D896C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1002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A827E8-003A-8A38-E877-E53ED9C930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CH" dirty="0"/>
              <a:t>Hochwasser-Meldeordnung BW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3E240D0-C79F-B066-3D4B-F9FCD18B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2" name="Tabelle 30">
            <a:extLst>
              <a:ext uri="{FF2B5EF4-FFF2-40B4-BE49-F238E27FC236}">
                <a16:creationId xmlns:a16="http://schemas.microsoft.com/office/drawing/2014/main" id="{97AAF075-4E95-BAAB-E14B-C83833202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97072"/>
              </p:ext>
            </p:extLst>
          </p:nvPr>
        </p:nvGraphicFramePr>
        <p:xfrm>
          <a:off x="503237" y="1528763"/>
          <a:ext cx="6832593" cy="444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360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1470844">
                  <a:extLst>
                    <a:ext uri="{9D8B030D-6E8A-4147-A177-3AD203B41FA5}">
                      <a16:colId xmlns:a16="http://schemas.microsoft.com/office/drawing/2014/main" val="293453929"/>
                    </a:ext>
                  </a:extLst>
                </a:gridCol>
                <a:gridCol w="1620784">
                  <a:extLst>
                    <a:ext uri="{9D8B030D-6E8A-4147-A177-3AD203B41FA5}">
                      <a16:colId xmlns:a16="http://schemas.microsoft.com/office/drawing/2014/main" val="1754060737"/>
                    </a:ext>
                  </a:extLst>
                </a:gridCol>
                <a:gridCol w="1807197">
                  <a:extLst>
                    <a:ext uri="{9D8B030D-6E8A-4147-A177-3AD203B41FA5}">
                      <a16:colId xmlns:a16="http://schemas.microsoft.com/office/drawing/2014/main" val="2527760817"/>
                    </a:ext>
                  </a:extLst>
                </a:gridCol>
                <a:gridCol w="515408">
                  <a:extLst>
                    <a:ext uri="{9D8B030D-6E8A-4147-A177-3AD203B41FA5}">
                      <a16:colId xmlns:a16="http://schemas.microsoft.com/office/drawing/2014/main" val="1587425502"/>
                    </a:ext>
                  </a:extLst>
                </a:gridCol>
              </a:tblGrid>
              <a:tr h="284999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Alarmstufe </a:t>
                      </a:r>
                    </a:p>
                  </a:txBody>
                  <a:tcPr marL="36000" marR="3600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 </a:t>
                      </a:r>
                    </a:p>
                  </a:txBody>
                  <a:tcPr marL="36000" marR="3600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Ziele </a:t>
                      </a:r>
                    </a:p>
                  </a:txBody>
                  <a:tcPr marL="36000" marR="3600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 </a:t>
                      </a:r>
                    </a:p>
                  </a:txBody>
                  <a:tcPr marL="36000" marR="3600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 </a:t>
                      </a:r>
                    </a:p>
                  </a:txBody>
                  <a:tcPr marL="36000" marR="36000" marT="36000" marB="72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6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</a:t>
                      </a:r>
                    </a:p>
                  </a:txBody>
                  <a:tcPr marL="36000" marR="36000" marT="36000" marB="3600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keine Warnungen oder Meldungen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Warnungen und Meldungen werden empfangen</a:t>
                      </a: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Empfangsbereitschaft 365/24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1010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574"/>
                  </a:ext>
                </a:extLst>
              </a:tr>
              <a:tr h="1590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Warnphase</a:t>
                      </a:r>
                    </a:p>
                  </a:txBody>
                  <a:tcPr marL="36000" marR="36000" marT="36000" marB="360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Warnungen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Meldungen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eingegangen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Adäquate Reaktion auf Warnungen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Entwicklung verfolgen und abschätzen.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Ggf. Kontrollphase auslösen.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16845"/>
                  </a:ext>
                </a:extLst>
              </a:tr>
              <a:tr h="1590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Kontrollphase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Schad-hochwasser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 erwarten 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Wasser unter    Kontrolle behalten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Kontrollieren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Störungen beheben.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Ggf. Abwehrphase auslösen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56958"/>
                  </a:ext>
                </a:extLst>
              </a:tr>
              <a:tr h="1590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Abwehrphase</a:t>
                      </a: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Schäden / Verluste wahrscheinlich oder eingetreten 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Schaden begrenzen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Krise bewältigen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Polizeiliche und nichtpolizeiliche Gefahrenabwehr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02863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B6C97ED0-4EC0-60D6-D952-06CE355213FD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4A73E4CF-BE38-E639-E19E-38E10376BADC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5" action="ppaction://hlinksldjump"/>
            <a:extLst>
              <a:ext uri="{FF2B5EF4-FFF2-40B4-BE49-F238E27FC236}">
                <a16:creationId xmlns:a16="http://schemas.microsoft.com/office/drawing/2014/main" id="{9C5ED84F-1F50-639F-B440-8BDF37E45560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1670397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02088-A42C-D19F-1447-303EDC9E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1010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267999-04EE-4DDC-8EB1-1E4103D0A6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A58153-D353-5F72-82A9-E06B6749F6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de-DE" dirty="0"/>
              <a:t>Monitoring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91018E-87B2-169E-B05C-5A55EF04B9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C4D0AED6-BA26-FE86-B150-F6BDC629DA7A}"/>
              </a:ext>
            </a:extLst>
          </p:cNvPr>
          <p:cNvSpPr/>
          <p:nvPr/>
        </p:nvSpPr>
        <p:spPr>
          <a:xfrm>
            <a:off x="503238" y="3440517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Erste Lagebesprechung 	</a:t>
            </a:r>
            <a:r>
              <a:rPr lang="de-DE" sz="2400" b="1" dirty="0">
                <a:solidFill>
                  <a:schemeClr val="tx1"/>
                </a:solidFill>
              </a:rPr>
              <a:t>Plan 1017</a:t>
            </a:r>
          </a:p>
        </p:txBody>
      </p:sp>
      <p:sp>
        <p:nvSpPr>
          <p:cNvPr id="11" name="Rechteck 10">
            <a:hlinkClick r:id="rId3" action="ppaction://hlinksldjump"/>
            <a:extLst>
              <a:ext uri="{FF2B5EF4-FFF2-40B4-BE49-F238E27FC236}">
                <a16:creationId xmlns:a16="http://schemas.microsoft.com/office/drawing/2014/main" id="{84E27192-5679-B0C1-86B4-E03F5B1F6FC7}"/>
              </a:ext>
            </a:extLst>
          </p:cNvPr>
          <p:cNvSpPr/>
          <p:nvPr/>
        </p:nvSpPr>
        <p:spPr>
          <a:xfrm>
            <a:off x="503238" y="248464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Empfängerliste Wetterwarnungen  	</a:t>
            </a:r>
            <a:r>
              <a:rPr lang="de-DE" sz="2400" b="1" dirty="0">
                <a:solidFill>
                  <a:schemeClr val="tx1"/>
                </a:solidFill>
              </a:rPr>
              <a:t>Plan 1015</a:t>
            </a:r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:a16="http://schemas.microsoft.com/office/drawing/2014/main" id="{227EE74C-7A1A-D1D4-82BB-BC1935242852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Organisation des Monitorings  	</a:t>
            </a:r>
            <a:r>
              <a:rPr lang="de-DE" sz="2400" b="1" dirty="0">
                <a:solidFill>
                  <a:schemeClr val="tx1"/>
                </a:solidFill>
              </a:rPr>
              <a:t>Plan 1012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6466C598-CEFE-3907-2EA3-321C11A629DE}"/>
              </a:ext>
            </a:extLst>
          </p:cNvPr>
          <p:cNvSpPr/>
          <p:nvPr/>
        </p:nvSpPr>
        <p:spPr>
          <a:xfrm>
            <a:off x="503238" y="4396394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Warndienst einrichten	</a:t>
            </a:r>
            <a:r>
              <a:rPr lang="de-DE" sz="2400" b="1" dirty="0">
                <a:solidFill>
                  <a:schemeClr val="tx1"/>
                </a:solidFill>
              </a:rPr>
              <a:t>Plan 1020</a:t>
            </a:r>
          </a:p>
        </p:txBody>
      </p:sp>
      <p:sp>
        <p:nvSpPr>
          <p:cNvPr id="18" name="Rechteck 17">
            <a:hlinkClick r:id="rId6" action="ppaction://hlinksldjump"/>
            <a:extLst>
              <a:ext uri="{FF2B5EF4-FFF2-40B4-BE49-F238E27FC236}">
                <a16:creationId xmlns:a16="http://schemas.microsoft.com/office/drawing/2014/main" id="{4F90C0B6-B951-D7EB-EB54-828D50B6966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9" name="Rechteck 18">
            <a:hlinkClick r:id="rId7" action="ppaction://hlinksldjump"/>
            <a:extLst>
              <a:ext uri="{FF2B5EF4-FFF2-40B4-BE49-F238E27FC236}">
                <a16:creationId xmlns:a16="http://schemas.microsoft.com/office/drawing/2014/main" id="{AEE2D041-ADFD-398A-48B2-35B814DFE813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20" name="Rechteck 19">
            <a:hlinkClick r:id="rId8" action="ppaction://hlinksldjump"/>
            <a:extLst>
              <a:ext uri="{FF2B5EF4-FFF2-40B4-BE49-F238E27FC236}">
                <a16:creationId xmlns:a16="http://schemas.microsoft.com/office/drawing/2014/main" id="{D658CCEA-69B8-41C9-BF83-B7936A149D40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15A7E05-6BA6-853C-3F86-F65186B0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882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508D0F-15E9-C30C-5684-1D8A2EE80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Organisation des Monitorings </a:t>
            </a:r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45F6E5D-AFF4-F6B9-7905-94E37ADB52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de-DE" dirty="0"/>
              <a:t>Monitoring</a:t>
            </a:r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83FF72D-D01E-883B-A81F-12018E93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1012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965E474-AE67-E3D1-1A76-F0146EFFEC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5E2C72-F963-2D33-793B-6A1D6A61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4D68752-B048-600B-A3CA-C8F1FFB93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48070"/>
              </p:ext>
            </p:extLst>
          </p:nvPr>
        </p:nvGraphicFramePr>
        <p:xfrm>
          <a:off x="503238" y="1528763"/>
          <a:ext cx="6840538" cy="459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586">
                  <a:extLst>
                    <a:ext uri="{9D8B030D-6E8A-4147-A177-3AD203B41FA5}">
                      <a16:colId xmlns:a16="http://schemas.microsoft.com/office/drawing/2014/main" val="4149953127"/>
                    </a:ext>
                  </a:extLst>
                </a:gridCol>
              </a:tblGrid>
              <a:tr h="284172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Aufgaben</a:t>
                      </a:r>
                      <a:endParaRPr lang="de-CH" sz="16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44">
                <a:tc gridSpan="2">
                  <a:txBody>
                    <a:bodyPr/>
                    <a:lstStyle/>
                    <a:p>
                      <a:r>
                        <a:rPr lang="de-DE" sz="1400" dirty="0"/>
                        <a:t>In der Phase Monitoring liegen keine HMO-Meldungen oder kritischen Warnungen des Deutschen Wetterdienstes vor.</a:t>
                      </a:r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Die Warnlage wird nicht aktiv überwacht. </a:t>
                      </a:r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Ziel des Monitorings ist es, Meldungen und Warnungen dennoch frühzeitig zu empfangen und darauf unverzüglich gemäß Alarm- und Einsatzplanung reagieren zu können. </a:t>
                      </a:r>
                    </a:p>
                    <a:p>
                      <a:endParaRPr lang="de-DE" sz="1400" dirty="0"/>
                    </a:p>
                  </a:txBody>
                  <a:tcPr marL="72000" marR="7200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55291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Organisation </a:t>
                      </a:r>
                      <a:endParaRPr lang="de-CH" sz="16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2098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 Akteure des Monitorings erhalten Wetterwarnungen und Pegelmeldungen gemäß der Empfängerliste. </a:t>
                      </a:r>
                    </a:p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4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Empfängerliste Wetterwarnungen Plan 1015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Bei Empfang von Warnungen oder Meldungen treffen sich die Akteure umgehend auf dem Instant-Messenger und stimmen sich über das weitere Vorgehen ab.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Checkliste Erste Lagebesprechung </a:t>
                      </a:r>
                    </a:p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Plan 1017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768725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 marL="0" lvl="1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Vorbereitung </a:t>
                      </a:r>
                      <a:endParaRPr lang="de-DE" sz="16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6332"/>
                  </a:ext>
                </a:extLst>
              </a:tr>
              <a:tr h="284172">
                <a:tc gridSpan="2">
                  <a:txBody>
                    <a:bodyPr/>
                    <a:lstStyle/>
                    <a:p>
                      <a:pPr marL="0" lvl="0" indent="0" algn="l" defTabSz="755934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Abonnements einrichten</a:t>
                      </a:r>
                      <a:endParaRPr lang="de-DE" sz="14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068243"/>
                  </a:ext>
                </a:extLst>
              </a:tr>
            </a:tbl>
          </a:graphicData>
        </a:graphic>
      </p:graphicFrame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619DADE8-7AA4-09FC-0F7E-58A2D1B7921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5" action="ppaction://hlinksldjump"/>
            <a:extLst>
              <a:ext uri="{FF2B5EF4-FFF2-40B4-BE49-F238E27FC236}">
                <a16:creationId xmlns:a16="http://schemas.microsoft.com/office/drawing/2014/main" id="{60E1E835-12E4-93F5-AD86-725ED97732AF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6" action="ppaction://hlinksldjump"/>
            <a:extLst>
              <a:ext uri="{FF2B5EF4-FFF2-40B4-BE49-F238E27FC236}">
                <a16:creationId xmlns:a16="http://schemas.microsoft.com/office/drawing/2014/main" id="{652595A0-1855-92B3-8B57-CDC762017371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4054655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508D0F-15E9-C30C-5684-1D8A2EE80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Empfängerliste</a:t>
            </a:r>
          </a:p>
          <a:p>
            <a:r>
              <a:rPr lang="de-DE" dirty="0"/>
              <a:t>Wetter- und Pegelmeldungen</a:t>
            </a:r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45F6E5D-AFF4-F6B9-7905-94E37ADB52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de-DE" dirty="0"/>
              <a:t>Monitoring</a:t>
            </a:r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83FF72D-D01E-883B-A81F-12018E93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1015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965E474-AE67-E3D1-1A76-F0146EFFEC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5E2C72-F963-2D33-793B-6A1D6A61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73919E2-7E4D-D3A6-1357-02854EB3C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3125"/>
              </p:ext>
            </p:extLst>
          </p:nvPr>
        </p:nvGraphicFramePr>
        <p:xfrm>
          <a:off x="503237" y="1528763"/>
          <a:ext cx="6840536" cy="585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511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2937353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650668">
                  <a:extLst>
                    <a:ext uri="{9D8B030D-6E8A-4147-A177-3AD203B41FA5}">
                      <a16:colId xmlns:a16="http://schemas.microsoft.com/office/drawing/2014/main" val="128657115"/>
                    </a:ext>
                  </a:extLst>
                </a:gridCol>
                <a:gridCol w="650668">
                  <a:extLst>
                    <a:ext uri="{9D8B030D-6E8A-4147-A177-3AD203B41FA5}">
                      <a16:colId xmlns:a16="http://schemas.microsoft.com/office/drawing/2014/main" val="555716620"/>
                    </a:ext>
                  </a:extLst>
                </a:gridCol>
                <a:gridCol w="650668">
                  <a:extLst>
                    <a:ext uri="{9D8B030D-6E8A-4147-A177-3AD203B41FA5}">
                      <a16:colId xmlns:a16="http://schemas.microsoft.com/office/drawing/2014/main" val="1774323226"/>
                    </a:ext>
                  </a:extLst>
                </a:gridCol>
                <a:gridCol w="650668">
                  <a:extLst>
                    <a:ext uri="{9D8B030D-6E8A-4147-A177-3AD203B41FA5}">
                      <a16:colId xmlns:a16="http://schemas.microsoft.com/office/drawing/2014/main" val="27283003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Funktionen, die das Monitoring versehen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Pegel Hundersingen 180 cm </a:t>
                      </a:r>
                    </a:p>
                    <a:p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oder Pegel Beuron 230 cm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259080">
                <a:tc rowSpan="2"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 </a:t>
                      </a:r>
                    </a:p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Organisation</a:t>
                      </a:r>
                    </a:p>
                  </a:txBody>
                  <a:tcPr marL="72000" marR="72000"/>
                </a:tc>
                <a:tc row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Name </a:t>
                      </a:r>
                    </a:p>
                  </a:txBody>
                  <a:tcPr marL="72000" marR="72000"/>
                </a:tc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Pegel </a:t>
                      </a:r>
                    </a:p>
                  </a:txBody>
                  <a:tcPr marL="36000" marR="360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Deutscher Wetterdienst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80657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Vorab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ROT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LILA 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37986362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21050717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57804419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62238687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00655785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0144543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41944397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40776511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66391805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23194519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62781692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35025524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53389594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68022521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23489283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5108731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05543678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617616942"/>
                  </a:ext>
                </a:extLst>
              </a:tr>
            </a:tbl>
          </a:graphicData>
        </a:graphic>
      </p:graphicFrame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5715CE62-10B1-A821-3FC8-EBFA9EC5D76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61F49B0E-96F6-0438-3AF4-FE8B8E2EF3E0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3D1C456E-C2A1-6FF2-A92D-212E163F2D9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2299712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7DB3E0-A5EA-741B-53D0-7A44C6FB23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Erste Lagebesprechung Unwetter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C9A290-9BFE-8A51-447E-9C52822DC1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de-DE" dirty="0"/>
              <a:t>Monitoring</a:t>
            </a:r>
            <a:endParaRPr lang="de-CH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B1E5A0C-441C-F488-C070-638E30DA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1017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C832EF6-3958-1C65-F051-C6E7A681C8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591ED6-8CD0-A1A4-0265-9CD16341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D8AC1C8-5D16-DE9F-444A-9A67B226B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43772"/>
              </p:ext>
            </p:extLst>
          </p:nvPr>
        </p:nvGraphicFramePr>
        <p:xfrm>
          <a:off x="503238" y="4065196"/>
          <a:ext cx="6884347" cy="405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4155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269321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96000">
                <a:tc gridSpan="4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Wetterwarnung und Pegelmeldungen bzw. -vorhersagen bewerten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DWD-Vorabinformation </a:t>
                      </a:r>
                    </a:p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DWD-Wetterwarnung Rot oder Lila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9678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 Gelb Stufe 1 von 1 </a:t>
                      </a:r>
                    </a:p>
                  </a:txBody>
                  <a:tcPr marL="72000" marR="36000"/>
                </a:tc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keine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55411"/>
                  </a:ext>
                </a:extLst>
              </a:tr>
              <a:tr h="29678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 Orange Stufe 2 von 2 </a:t>
                      </a:r>
                    </a:p>
                  </a:txBody>
                  <a:tcPr marL="72000" marR="36000"/>
                </a:tc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keine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58931"/>
                  </a:ext>
                </a:extLst>
              </a:tr>
              <a:tr h="29678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DWD-Vorabinformation </a:t>
                      </a:r>
                    </a:p>
                  </a:txBody>
                  <a:tcPr marL="72000" marR="36000"/>
                </a:tc>
                <a:tc rowSpan="6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Warndienst einrichten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1020</a:t>
                      </a:r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61196"/>
                  </a:ext>
                </a:extLst>
              </a:tr>
              <a:tr h="29678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 Rot Stufe 3 von 3 </a:t>
                      </a:r>
                    </a:p>
                  </a:txBody>
                  <a:tcPr marL="72000" marR="36000"/>
                </a:tc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Warndienst einrichten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62457"/>
                  </a:ext>
                </a:extLst>
              </a:tr>
              <a:tr h="29678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 Lila Stufe 4 von 4 </a:t>
                      </a:r>
                    </a:p>
                  </a:txBody>
                  <a:tcPr marL="72000" marR="36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Warndienst einrichten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069553"/>
                  </a:ext>
                </a:extLst>
              </a:tr>
              <a:tr h="29678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 Extreme Wärmebelastung</a:t>
                      </a:r>
                    </a:p>
                  </a:txBody>
                  <a:tcPr marL="72000" marR="36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Warndienst einrichten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150073"/>
                  </a:ext>
                </a:extLst>
              </a:tr>
              <a:tr h="29678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 Strenger Frost </a:t>
                      </a:r>
                    </a:p>
                  </a:txBody>
                  <a:tcPr marL="72000" marR="36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Warndienst einrichten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35814"/>
                  </a:ext>
                </a:extLst>
              </a:tr>
              <a:tr h="29678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Sonderlagen</a:t>
                      </a:r>
                    </a:p>
                    <a:p>
                      <a:pPr marL="28575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 für Veranstaltungen</a:t>
                      </a:r>
                    </a:p>
                    <a:p>
                      <a:pPr marL="28575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Baumaßnahmen an Gewässern </a:t>
                      </a:r>
                    </a:p>
                    <a:p>
                      <a:pPr marL="28575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Gefahrenabwehr geschwächt </a:t>
                      </a:r>
                    </a:p>
                    <a:p>
                      <a:pPr marL="28575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Sonstige kritische Umstände </a:t>
                      </a:r>
                    </a:p>
                  </a:txBody>
                  <a:tcPr marL="72000" marR="36000"/>
                </a:tc>
                <a:tc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Warndienst einrichten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34800"/>
                  </a:ext>
                </a:extLst>
              </a:tr>
            </a:tbl>
          </a:graphicData>
        </a:graphic>
      </p:graphicFrame>
      <p:graphicFrame>
        <p:nvGraphicFramePr>
          <p:cNvPr id="12" name="Tabelle 30">
            <a:extLst>
              <a:ext uri="{FF2B5EF4-FFF2-40B4-BE49-F238E27FC236}">
                <a16:creationId xmlns:a16="http://schemas.microsoft.com/office/drawing/2014/main" id="{FB5C505F-5456-3A30-4D95-9B8BDCAEA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15088"/>
              </p:ext>
            </p:extLst>
          </p:nvPr>
        </p:nvGraphicFramePr>
        <p:xfrm>
          <a:off x="503237" y="1523088"/>
          <a:ext cx="6840538" cy="213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924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5173614">
                  <a:extLst>
                    <a:ext uri="{9D8B030D-6E8A-4147-A177-3AD203B41FA5}">
                      <a16:colId xmlns:a16="http://schemas.microsoft.com/office/drawing/2014/main" val="293453929"/>
                    </a:ext>
                  </a:extLst>
                </a:gridCol>
              </a:tblGrid>
              <a:tr h="284999">
                <a:tc gridSpan="2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Erste Lagebesprechung </a:t>
                      </a:r>
                    </a:p>
                  </a:txBody>
                  <a:tcPr marL="72000" marR="72000" marT="36000" marB="7200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Aktuelle Lage </a:t>
                      </a: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6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Auslöser: 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DWD Vorabinformation, DWD Rot, DWD Lila </a:t>
                      </a:r>
                    </a:p>
                    <a:p>
                      <a:pPr algn="l" hangingPunct="0"/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Pegel X &gt; X cm </a:t>
                      </a:r>
                    </a:p>
                    <a:p>
                      <a:pPr algn="l" hangingPunct="0"/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Eingang HMO-Meldung 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3263468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Datum; Uhrzeit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345966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Leitung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2200794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Anwesende 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2439881350"/>
                  </a:ext>
                </a:extLst>
              </a:tr>
            </a:tbl>
          </a:graphicData>
        </a:graphic>
      </p:graphicFrame>
      <p:sp>
        <p:nvSpPr>
          <p:cNvPr id="5" name="Abgerundetes Rechteck 2">
            <a:hlinkClick r:id="rId2" action="ppaction://hlinksldjump"/>
            <a:extLst>
              <a:ext uri="{FF2B5EF4-FFF2-40B4-BE49-F238E27FC236}">
                <a16:creationId xmlns:a16="http://schemas.microsoft.com/office/drawing/2014/main" id="{839972CF-5A96-5BCA-E5AD-1B0AB37FB685}"/>
              </a:ext>
            </a:extLst>
          </p:cNvPr>
          <p:cNvSpPr/>
          <p:nvPr/>
        </p:nvSpPr>
        <p:spPr>
          <a:xfrm>
            <a:off x="503237" y="8848623"/>
            <a:ext cx="6840537" cy="4320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Warndienst einrichten Plan 1020 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1244CA21-D41E-CEFB-E266-8CE36170491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6" name="Rechteck 15">
            <a:hlinkClick r:id="rId4" action="ppaction://hlinksldjump"/>
            <a:extLst>
              <a:ext uri="{FF2B5EF4-FFF2-40B4-BE49-F238E27FC236}">
                <a16:creationId xmlns:a16="http://schemas.microsoft.com/office/drawing/2014/main" id="{BA771966-29DD-44EC-99ED-541941A1077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7" name="Rechteck 16">
            <a:hlinkClick r:id="rId5" action="ppaction://hlinksldjump"/>
            <a:extLst>
              <a:ext uri="{FF2B5EF4-FFF2-40B4-BE49-F238E27FC236}">
                <a16:creationId xmlns:a16="http://schemas.microsoft.com/office/drawing/2014/main" id="{4158A424-D9A9-43A6-5AD8-C25129AD45F3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18" name="Abgerundetes Rechteck 2">
            <a:hlinkClick r:id="rId6" action="ppaction://hlinksldjump"/>
            <a:extLst>
              <a:ext uri="{FF2B5EF4-FFF2-40B4-BE49-F238E27FC236}">
                <a16:creationId xmlns:a16="http://schemas.microsoft.com/office/drawing/2014/main" id="{B143B022-F34B-0C92-EB94-D7CD94CF1338}"/>
              </a:ext>
            </a:extLst>
          </p:cNvPr>
          <p:cNvSpPr/>
          <p:nvPr/>
        </p:nvSpPr>
        <p:spPr>
          <a:xfrm>
            <a:off x="503236" y="9427976"/>
            <a:ext cx="6840537" cy="432000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Alarmierungsmatrix Plan 1025</a:t>
            </a:r>
          </a:p>
        </p:txBody>
      </p:sp>
    </p:spTree>
    <p:extLst>
      <p:ext uri="{BB962C8B-B14F-4D97-AF65-F5344CB8AC3E}">
        <p14:creationId xmlns:p14="http://schemas.microsoft.com/office/powerpoint/2010/main" val="2673120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B77BEF6-75BD-8A14-1AFC-E48F4D5021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Warndienst einrichten</a:t>
            </a:r>
          </a:p>
          <a:p>
            <a:r>
              <a:rPr lang="de-DE" dirty="0"/>
              <a:t>und Warnlage beobachten 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9A08FF-7C9D-EF8B-F1E9-3BC2E0DC92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dirty="0"/>
              <a:t>Warnphase</a:t>
            </a: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E1EBBA3-D526-E599-76AA-487376C1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1020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6F56CBD-DFEE-8A59-6A9A-C28542BD44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3E5D788-F239-38B4-3602-31ECF8B5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E2A6FB5-EC1E-F13D-1755-EC3546004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82173"/>
              </p:ext>
            </p:extLst>
          </p:nvPr>
        </p:nvGraphicFramePr>
        <p:xfrm>
          <a:off x="503238" y="1528763"/>
          <a:ext cx="6840537" cy="314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463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4386905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8902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0414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Alle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Festlegen, wer den Warndienst versieht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Schichten einteilen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algn="ctr"/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58613"/>
                  </a:ext>
                </a:extLst>
              </a:tr>
              <a:tr h="172720">
                <a:tc rowSpan="5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Warn-</a:t>
                      </a: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diensthabende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Sicherstellen, das Entwicklung der Warnlage kontinuierlich überwacht wird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91998"/>
                  </a:ext>
                </a:extLst>
              </a:tr>
              <a:tr h="172720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Schichten einteilen </a:t>
                      </a:r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447644"/>
                  </a:ext>
                </a:extLst>
              </a:tr>
              <a:tr h="17272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Warnlage beobachten, dazu Warntexte lesen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39683"/>
                  </a:ext>
                </a:extLst>
              </a:tr>
              <a:tr h="172720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Ggf. Meteorologe vom Dienst kontaktieren </a:t>
                      </a:r>
                    </a:p>
                    <a:p>
                      <a:pPr marL="0" algn="l" defTabSz="755934" rtl="0" eaLnBrk="1" latinLnBrk="0" hangingPunct="1"/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069 80629523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051742"/>
                  </a:ext>
                </a:extLst>
              </a:tr>
              <a:tr h="172720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nach Alarmierungsmatrix 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1025</a:t>
                      </a:r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62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algn="ct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90DF7CB4-8691-A235-CF73-D12665BA368E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92FC05F2-DA9A-4258-B167-3DF7DB29C9D3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5" action="ppaction://hlinksldjump"/>
            <a:extLst>
              <a:ext uri="{FF2B5EF4-FFF2-40B4-BE49-F238E27FC236}">
                <a16:creationId xmlns:a16="http://schemas.microsoft.com/office/drawing/2014/main" id="{EA89633E-9F03-C82B-395F-7E79726BD12A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43052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13B83-51A4-1849-DEA5-BEF4078E34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Schnellübersicht</a:t>
            </a:r>
          </a:p>
          <a:p>
            <a:r>
              <a:rPr lang="de-DE" dirty="0"/>
              <a:t>Reaktion auf Warnungen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F402F4-A839-0526-8A02-53B9530356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Alarm- und Einsatzplan 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D2E49-4473-0303-A649-3CCDDC73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3</a:t>
            </a:r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355818E-B63F-5C14-D438-C9E020648D6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F1BCC5-1FF2-517A-0EDE-7A7F83ED96D8}"/>
              </a:ext>
            </a:extLst>
          </p:cNvPr>
          <p:cNvSpPr txBox="1"/>
          <p:nvPr/>
        </p:nvSpPr>
        <p:spPr>
          <a:xfrm>
            <a:off x="575324" y="2159825"/>
            <a:ext cx="14040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Unkritische Warnlage </a:t>
            </a:r>
            <a:endParaRPr lang="de-CH" sz="12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hlinkClick r:id="rId2" action="ppaction://hlinksldjump"/>
            <a:extLst>
              <a:ext uri="{FF2B5EF4-FFF2-40B4-BE49-F238E27FC236}">
                <a16:creationId xmlns:a16="http://schemas.microsoft.com/office/drawing/2014/main" id="{273C99E7-7EFE-33EC-137F-64794F97F7C5}"/>
              </a:ext>
            </a:extLst>
          </p:cNvPr>
          <p:cNvSpPr/>
          <p:nvPr/>
        </p:nvSpPr>
        <p:spPr>
          <a:xfrm>
            <a:off x="2043617" y="2168654"/>
            <a:ext cx="3899979" cy="461665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Empfang Pegelmeldungen Plan 1015 </a:t>
            </a:r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:a16="http://schemas.microsoft.com/office/drawing/2014/main" id="{1647B5F5-24AE-7A31-FE7E-2A14FBCE9795}"/>
              </a:ext>
            </a:extLst>
          </p:cNvPr>
          <p:cNvSpPr/>
          <p:nvPr/>
        </p:nvSpPr>
        <p:spPr>
          <a:xfrm>
            <a:off x="2066530" y="3227758"/>
            <a:ext cx="3877066" cy="456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Warndienst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 1020</a:t>
            </a:r>
          </a:p>
        </p:txBody>
      </p:sp>
      <p:sp>
        <p:nvSpPr>
          <p:cNvPr id="17" name="Rechteck 16">
            <a:hlinkClick r:id="" action="ppaction://noaction"/>
            <a:extLst>
              <a:ext uri="{FF2B5EF4-FFF2-40B4-BE49-F238E27FC236}">
                <a16:creationId xmlns:a16="http://schemas.microsoft.com/office/drawing/2014/main" id="{B60FCE63-F8D8-6D10-F225-ADF18FDEF9A8}"/>
              </a:ext>
            </a:extLst>
          </p:cNvPr>
          <p:cNvSpPr/>
          <p:nvPr/>
        </p:nvSpPr>
        <p:spPr>
          <a:xfrm>
            <a:off x="575324" y="2706586"/>
            <a:ext cx="1404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DWD Vorabinformation</a:t>
            </a:r>
          </a:p>
        </p:txBody>
      </p:sp>
      <p:sp>
        <p:nvSpPr>
          <p:cNvPr id="18" name="Rechteck 17">
            <a:hlinkClick r:id="" action="ppaction://noaction"/>
            <a:extLst>
              <a:ext uri="{FF2B5EF4-FFF2-40B4-BE49-F238E27FC236}">
                <a16:creationId xmlns:a16="http://schemas.microsoft.com/office/drawing/2014/main" id="{2063EF66-A1E0-2E51-536D-FC8A23192CAB}"/>
              </a:ext>
            </a:extLst>
          </p:cNvPr>
          <p:cNvSpPr/>
          <p:nvPr/>
        </p:nvSpPr>
        <p:spPr>
          <a:xfrm>
            <a:off x="575324" y="3223683"/>
            <a:ext cx="1404000" cy="13932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DWD </a:t>
            </a: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ROT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Stufe 3 von 4 </a:t>
            </a:r>
          </a:p>
        </p:txBody>
      </p:sp>
      <p:sp>
        <p:nvSpPr>
          <p:cNvPr id="24" name="Rechteck 23">
            <a:hlinkClick r:id="" action="ppaction://noaction"/>
            <a:extLst>
              <a:ext uri="{FF2B5EF4-FFF2-40B4-BE49-F238E27FC236}">
                <a16:creationId xmlns:a16="http://schemas.microsoft.com/office/drawing/2014/main" id="{499E3D1D-19BD-098F-FFF3-F561003FEB74}"/>
              </a:ext>
            </a:extLst>
          </p:cNvPr>
          <p:cNvSpPr/>
          <p:nvPr/>
        </p:nvSpPr>
        <p:spPr>
          <a:xfrm>
            <a:off x="575324" y="4647723"/>
            <a:ext cx="1404000" cy="12319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DWD </a:t>
            </a:r>
            <a:r>
              <a:rPr lang="de-DE" sz="1200" b="1" dirty="0">
                <a:solidFill>
                  <a:srgbClr val="FF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LILA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Stufe 4 von 4 </a:t>
            </a:r>
          </a:p>
        </p:txBody>
      </p:sp>
      <p:sp>
        <p:nvSpPr>
          <p:cNvPr id="32" name="Rechteck 31">
            <a:hlinkClick r:id="rId4" action="ppaction://hlinksldjump"/>
            <a:extLst>
              <a:ext uri="{FF2B5EF4-FFF2-40B4-BE49-F238E27FC236}">
                <a16:creationId xmlns:a16="http://schemas.microsoft.com/office/drawing/2014/main" id="{DA10ABEA-1FEC-CCE2-2146-1F4BF3F35C7A}"/>
              </a:ext>
            </a:extLst>
          </p:cNvPr>
          <p:cNvSpPr/>
          <p:nvPr/>
        </p:nvSpPr>
        <p:spPr>
          <a:xfrm>
            <a:off x="2066530" y="2685265"/>
            <a:ext cx="3877066" cy="461665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Lagebesprechung Unwetter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ggf. Auslösung der Warnphase Plan 1017 </a:t>
            </a:r>
          </a:p>
        </p:txBody>
      </p:sp>
      <p:sp>
        <p:nvSpPr>
          <p:cNvPr id="34" name="Rechteck 33">
            <a:hlinkClick r:id="rId5" action="ppaction://hlinksldjump"/>
            <a:extLst>
              <a:ext uri="{FF2B5EF4-FFF2-40B4-BE49-F238E27FC236}">
                <a16:creationId xmlns:a16="http://schemas.microsoft.com/office/drawing/2014/main" id="{4BDDC06B-D513-0DB9-8DD4-B66876D59EA0}"/>
              </a:ext>
            </a:extLst>
          </p:cNvPr>
          <p:cNvSpPr/>
          <p:nvPr/>
        </p:nvSpPr>
        <p:spPr>
          <a:xfrm>
            <a:off x="2066531" y="3743788"/>
            <a:ext cx="3877065" cy="123193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Alarmierungen und Maßnahmen gemäß Alarmierungsmatrix Plan 1025</a:t>
            </a:r>
          </a:p>
          <a:p>
            <a:pPr algn="ctr"/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>
            <a:hlinkClick r:id="rId6" action="ppaction://hlinksldjump"/>
            <a:extLst>
              <a:ext uri="{FF2B5EF4-FFF2-40B4-BE49-F238E27FC236}">
                <a16:creationId xmlns:a16="http://schemas.microsoft.com/office/drawing/2014/main" id="{4AB2715D-AC57-CA73-1AC9-369C76E8D4A7}"/>
              </a:ext>
            </a:extLst>
          </p:cNvPr>
          <p:cNvSpPr/>
          <p:nvPr/>
        </p:nvSpPr>
        <p:spPr>
          <a:xfrm>
            <a:off x="2066532" y="5084755"/>
            <a:ext cx="3877064" cy="52230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Verwaltungsstab einberufen Plan 110</a:t>
            </a:r>
          </a:p>
        </p:txBody>
      </p:sp>
      <p:sp>
        <p:nvSpPr>
          <p:cNvPr id="39" name="Rechteck 38">
            <a:hlinkClick r:id="" action="ppaction://noaction"/>
            <a:extLst>
              <a:ext uri="{FF2B5EF4-FFF2-40B4-BE49-F238E27FC236}">
                <a16:creationId xmlns:a16="http://schemas.microsoft.com/office/drawing/2014/main" id="{2C5A1C2C-06F0-E495-4480-694FE4464703}"/>
              </a:ext>
            </a:extLst>
          </p:cNvPr>
          <p:cNvSpPr/>
          <p:nvPr/>
        </p:nvSpPr>
        <p:spPr>
          <a:xfrm>
            <a:off x="575324" y="5940561"/>
            <a:ext cx="1404000" cy="1346027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Pegel auf HMO</a:t>
            </a:r>
          </a:p>
        </p:txBody>
      </p:sp>
      <p:sp>
        <p:nvSpPr>
          <p:cNvPr id="6" name="Rechteck 5">
            <a:hlinkClick r:id="rId7" action="ppaction://hlinksldjump"/>
            <a:extLst>
              <a:ext uri="{FF2B5EF4-FFF2-40B4-BE49-F238E27FC236}">
                <a16:creationId xmlns:a16="http://schemas.microsoft.com/office/drawing/2014/main" id="{CC397CA0-DEBC-6578-D7AA-0B700AF409D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7" name="Rechteck 6">
            <a:hlinkClick r:id="rId8" action="ppaction://hlinksldjump"/>
            <a:extLst>
              <a:ext uri="{FF2B5EF4-FFF2-40B4-BE49-F238E27FC236}">
                <a16:creationId xmlns:a16="http://schemas.microsoft.com/office/drawing/2014/main" id="{BD1F7D63-E99D-0232-230C-7CA9B9FB3BE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8" name="Rechteck 7">
            <a:hlinkClick r:id="rId9" action="ppaction://hlinksldjump"/>
            <a:extLst>
              <a:ext uri="{FF2B5EF4-FFF2-40B4-BE49-F238E27FC236}">
                <a16:creationId xmlns:a16="http://schemas.microsoft.com/office/drawing/2014/main" id="{E0CC2C79-863E-E9FC-3A37-63C8F456567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9" name="Rechteck 8">
            <a:hlinkClick r:id="rId9" action="ppaction://hlinksldjump"/>
            <a:extLst>
              <a:ext uri="{FF2B5EF4-FFF2-40B4-BE49-F238E27FC236}">
                <a16:creationId xmlns:a16="http://schemas.microsoft.com/office/drawing/2014/main" id="{DD5B4554-FE29-F345-BAA5-9C0FA18E4D51}"/>
              </a:ext>
            </a:extLst>
          </p:cNvPr>
          <p:cNvSpPr/>
          <p:nvPr/>
        </p:nvSpPr>
        <p:spPr>
          <a:xfrm>
            <a:off x="2066530" y="5950556"/>
            <a:ext cx="3877066" cy="456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Maßnahmen Hochwasser Plan 5005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12FF6214-259E-289D-A686-ED2F8277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8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2D93C4D-FD57-13B7-6725-B487F8E7DE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Alarmierungsmatrix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4352E39-CE96-84E2-D378-412DEA5D13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dirty="0"/>
              <a:t>Warnphase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1CAB9F9-6435-9C1C-4F7E-5D707498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1025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BC839DD-1156-418A-C025-7733004E89E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7869B7E-20DC-5DD1-2D0C-5BFE04FF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DE44F057-F9CD-692A-3289-66AF13624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78045"/>
              </p:ext>
            </p:extLst>
          </p:nvPr>
        </p:nvGraphicFramePr>
        <p:xfrm>
          <a:off x="503238" y="1528763"/>
          <a:ext cx="6840536" cy="5760862"/>
        </p:xfrm>
        <a:graphic>
          <a:graphicData uri="http://schemas.openxmlformats.org/drawingml/2006/table">
            <a:tbl>
              <a:tblPr firstRow="1" bandRow="1"/>
              <a:tblGrid>
                <a:gridCol w="85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939">
                  <a:extLst>
                    <a:ext uri="{9D8B030D-6E8A-4147-A177-3AD203B41FA5}">
                      <a16:colId xmlns:a16="http://schemas.microsoft.com/office/drawing/2014/main" val="3015340691"/>
                    </a:ext>
                  </a:extLst>
                </a:gridCol>
                <a:gridCol w="333269">
                  <a:extLst>
                    <a:ext uri="{9D8B030D-6E8A-4147-A177-3AD203B41FA5}">
                      <a16:colId xmlns:a16="http://schemas.microsoft.com/office/drawing/2014/main" val="3260211265"/>
                    </a:ext>
                  </a:extLst>
                </a:gridCol>
                <a:gridCol w="333269">
                  <a:extLst>
                    <a:ext uri="{9D8B030D-6E8A-4147-A177-3AD203B41FA5}">
                      <a16:colId xmlns:a16="http://schemas.microsoft.com/office/drawing/2014/main" val="2952402136"/>
                    </a:ext>
                  </a:extLst>
                </a:gridCol>
                <a:gridCol w="333269">
                  <a:extLst>
                    <a:ext uri="{9D8B030D-6E8A-4147-A177-3AD203B41FA5}">
                      <a16:colId xmlns:a16="http://schemas.microsoft.com/office/drawing/2014/main" val="3482952636"/>
                    </a:ext>
                  </a:extLst>
                </a:gridCol>
                <a:gridCol w="333269">
                  <a:extLst>
                    <a:ext uri="{9D8B030D-6E8A-4147-A177-3AD203B41FA5}">
                      <a16:colId xmlns:a16="http://schemas.microsoft.com/office/drawing/2014/main" val="3777219001"/>
                    </a:ext>
                  </a:extLst>
                </a:gridCol>
                <a:gridCol w="333269">
                  <a:extLst>
                    <a:ext uri="{9D8B030D-6E8A-4147-A177-3AD203B41FA5}">
                      <a16:colId xmlns:a16="http://schemas.microsoft.com/office/drawing/2014/main" val="3354126303"/>
                    </a:ext>
                  </a:extLst>
                </a:gridCol>
                <a:gridCol w="359888">
                  <a:extLst>
                    <a:ext uri="{9D8B030D-6E8A-4147-A177-3AD203B41FA5}">
                      <a16:colId xmlns:a16="http://schemas.microsoft.com/office/drawing/2014/main" val="1009301450"/>
                    </a:ext>
                  </a:extLst>
                </a:gridCol>
                <a:gridCol w="659543">
                  <a:extLst>
                    <a:ext uri="{9D8B030D-6E8A-4147-A177-3AD203B41FA5}">
                      <a16:colId xmlns:a16="http://schemas.microsoft.com/office/drawing/2014/main" val="2288468095"/>
                    </a:ext>
                  </a:extLst>
                </a:gridCol>
                <a:gridCol w="369156">
                  <a:extLst>
                    <a:ext uri="{9D8B030D-6E8A-4147-A177-3AD203B41FA5}">
                      <a16:colId xmlns:a16="http://schemas.microsoft.com/office/drawing/2014/main" val="2841879155"/>
                    </a:ext>
                  </a:extLst>
                </a:gridCol>
              </a:tblGrid>
              <a:tr h="288000"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Indikator </a:t>
                      </a:r>
                    </a:p>
                  </a:txBody>
                  <a:tcPr marL="36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Auslösender Wert (Warntext)</a:t>
                      </a:r>
                    </a:p>
                  </a:txBody>
                  <a:tcPr marL="36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i="0" noProof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Informieren / Alarmieren </a:t>
                      </a:r>
                    </a:p>
                  </a:txBody>
                  <a:tcPr marL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i="0" noProof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4681"/>
                  </a:ext>
                </a:extLst>
              </a:tr>
              <a:tr h="11096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Bürgermeister</a:t>
                      </a:r>
                    </a:p>
                  </a:txBody>
                  <a:tcPr marL="36000" marR="36000" marT="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Ordnungsamt</a:t>
                      </a:r>
                    </a:p>
                  </a:txBody>
                  <a:tcPr marL="36000" marR="36000" marT="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Feuerwehr </a:t>
                      </a:r>
                    </a:p>
                  </a:txBody>
                  <a:tcPr marL="36000" marR="36000" marT="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Bauhof </a:t>
                      </a:r>
                    </a:p>
                  </a:txBody>
                  <a:tcPr marL="36000" marR="36000" marT="0" marB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de-DE" sz="1000" b="1" i="0" noProof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Führungsgruppe</a:t>
                      </a:r>
                    </a:p>
                  </a:txBody>
                  <a:tcPr marL="36000" marR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de-DE" sz="1000" b="1" i="0" noProof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Krisenstab</a:t>
                      </a:r>
                    </a:p>
                  </a:txBody>
                  <a:tcPr marL="36000" marR="360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b="1" i="0" noProof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 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noProof="0" dirty="0"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200" b="1" i="0" noProof="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068958"/>
                  </a:ext>
                </a:extLst>
              </a:tr>
              <a:tr h="0">
                <a:tc rowSpan="3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b="1" noProof="0" dirty="0">
                          <a:latin typeface="+mn-lt"/>
                        </a:rPr>
                        <a:t>Sturm</a:t>
                      </a:r>
                    </a:p>
                    <a:p>
                      <a:r>
                        <a:rPr lang="de-DE" sz="1200" b="1" noProof="0" dirty="0">
                          <a:latin typeface="+mn-lt"/>
                        </a:rPr>
                        <a:t>Orkan </a:t>
                      </a:r>
                    </a:p>
                    <a:p>
                      <a:endParaRPr lang="de-DE" sz="1200" b="1" noProof="0" dirty="0">
                        <a:latin typeface="+mn-lt"/>
                      </a:endParaRPr>
                    </a:p>
                  </a:txBody>
                  <a:tcPr marL="36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noProof="0" dirty="0">
                          <a:latin typeface="+mn-lt"/>
                        </a:rPr>
                        <a:t>über 100 km/h im Flachland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1100</a:t>
                      </a: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6974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 marL="72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latin typeface="+mn-lt"/>
                        </a:rPr>
                        <a:t>über 120 km/h im Flachland 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4792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 marL="72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latin typeface="+mn-lt"/>
                        </a:rPr>
                        <a:t>über 140 km/h in Flachland 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714696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b="1" noProof="0" dirty="0">
                          <a:latin typeface="+mn-lt"/>
                        </a:rPr>
                        <a:t>Gewitter</a:t>
                      </a:r>
                    </a:p>
                  </a:txBody>
                  <a:tcPr marL="36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noProof="0" dirty="0">
                          <a:latin typeface="+mn-lt"/>
                        </a:rPr>
                        <a:t>„</a:t>
                      </a:r>
                      <a:r>
                        <a:rPr lang="de-DE" sz="1200" b="1" noProof="0" dirty="0">
                          <a:latin typeface="+mn-lt"/>
                        </a:rPr>
                        <a:t>Schweres</a:t>
                      </a:r>
                      <a:r>
                        <a:rPr lang="de-DE" sz="1200" noProof="0" dirty="0">
                          <a:latin typeface="+mn-lt"/>
                        </a:rPr>
                        <a:t> Gewitter“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805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noProof="0" dirty="0">
                          <a:latin typeface="+mn-lt"/>
                        </a:rPr>
                        <a:t>„</a:t>
                      </a:r>
                      <a:r>
                        <a:rPr lang="de-DE" sz="1200" b="1" noProof="0" dirty="0">
                          <a:latin typeface="+mn-lt"/>
                        </a:rPr>
                        <a:t>Extremes</a:t>
                      </a:r>
                      <a:r>
                        <a:rPr lang="de-DE" sz="1200" noProof="0" dirty="0">
                          <a:latin typeface="+mn-lt"/>
                        </a:rPr>
                        <a:t> Gewitter“ 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1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333453"/>
                  </a:ext>
                </a:extLst>
              </a:tr>
              <a:tr h="0">
                <a:tc rowSpan="7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Nieder-schlag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Heftiger</a:t>
                      </a:r>
                      <a:r>
                        <a:rPr lang="de-DE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Starkregen“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1300</a:t>
                      </a: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1968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600" b="0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Extremer</a:t>
                      </a:r>
                      <a:r>
                        <a:rPr lang="de-DE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Starkregen“ </a:t>
                      </a:r>
                      <a:endParaRPr lang="de-DE" sz="1200" noProof="0" dirty="0">
                        <a:latin typeface="+mn-lt"/>
                      </a:endParaRP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1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251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latin typeface="+mn-lt"/>
                        </a:rPr>
                        <a:t>„</a:t>
                      </a:r>
                      <a:r>
                        <a:rPr lang="de-DE" sz="1200" b="1" noProof="0" dirty="0">
                          <a:latin typeface="+mn-lt"/>
                        </a:rPr>
                        <a:t>Extrem</a:t>
                      </a:r>
                      <a:r>
                        <a:rPr lang="de-DE" sz="1200" noProof="0" dirty="0">
                          <a:latin typeface="+mn-lt"/>
                        </a:rPr>
                        <a:t> ergiebiger Dauerregen“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3286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latin typeface="+mn-lt"/>
                        </a:rPr>
                        <a:t>„</a:t>
                      </a:r>
                      <a:r>
                        <a:rPr lang="de-DE" sz="1200" b="1" noProof="0" dirty="0">
                          <a:latin typeface="+mn-lt"/>
                        </a:rPr>
                        <a:t>Extrem</a:t>
                      </a:r>
                      <a:r>
                        <a:rPr lang="de-DE" sz="1200" noProof="0" dirty="0">
                          <a:latin typeface="+mn-lt"/>
                        </a:rPr>
                        <a:t> starker Schneefall“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717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latin typeface="+mn-lt"/>
                        </a:rPr>
                        <a:t>„</a:t>
                      </a:r>
                      <a:r>
                        <a:rPr lang="de-DE" sz="1200" b="1" noProof="0" dirty="0">
                          <a:latin typeface="+mn-lt"/>
                        </a:rPr>
                        <a:t>Extrem</a:t>
                      </a:r>
                      <a:r>
                        <a:rPr lang="de-DE" sz="1200" noProof="0" dirty="0">
                          <a:latin typeface="+mn-lt"/>
                        </a:rPr>
                        <a:t> starke Schneeverwehung“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1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1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1063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latin typeface="+mn-lt"/>
                        </a:rPr>
                        <a:t>„</a:t>
                      </a:r>
                      <a:r>
                        <a:rPr lang="de-DE" sz="1200" b="1" noProof="0" dirty="0">
                          <a:latin typeface="+mn-lt"/>
                        </a:rPr>
                        <a:t>Extremes</a:t>
                      </a:r>
                      <a:r>
                        <a:rPr lang="de-DE" sz="1200" noProof="0" dirty="0">
                          <a:latin typeface="+mn-lt"/>
                        </a:rPr>
                        <a:t> Glatteis“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06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latin typeface="+mn-lt"/>
                        </a:rPr>
                        <a:t>Hagel größer als 7 cm 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66226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Tauwetter</a:t>
                      </a:r>
                    </a:p>
                  </a:txBody>
                  <a:tcPr marL="36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noProof="0" dirty="0">
                          <a:latin typeface="+mn-lt"/>
                        </a:rPr>
                        <a:t>„</a:t>
                      </a:r>
                      <a:r>
                        <a:rPr lang="de-DE" sz="1200" b="1" noProof="0" dirty="0">
                          <a:latin typeface="+mn-lt"/>
                        </a:rPr>
                        <a:t>Starkes </a:t>
                      </a:r>
                      <a:r>
                        <a:rPr lang="de-DE" sz="1200" noProof="0" dirty="0">
                          <a:latin typeface="+mn-lt"/>
                        </a:rPr>
                        <a:t>Tauwetter“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82628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Hitze</a:t>
                      </a:r>
                      <a:endParaRPr lang="de-DE" sz="1200" b="1" noProof="0" dirty="0">
                        <a:latin typeface="+mn-lt"/>
                      </a:endParaRPr>
                    </a:p>
                  </a:txBody>
                  <a:tcPr marL="36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latin typeface="+mn-lt"/>
                        </a:rPr>
                        <a:t>Extreme Wärmebelastung </a:t>
                      </a:r>
                    </a:p>
                  </a:txBody>
                  <a:tcPr marL="36000" marR="0" marT="36000" marB="72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79347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 dirty="0">
                          <a:latin typeface="+mn-lt"/>
                        </a:rPr>
                        <a:t>Pegel </a:t>
                      </a:r>
                    </a:p>
                  </a:txBody>
                  <a:tcPr marL="36000" marR="0" marT="36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 HMO</a:t>
                      </a:r>
                    </a:p>
                  </a:txBody>
                  <a:tcPr marL="36000" marR="0" marT="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5005</a:t>
                      </a: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2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257935"/>
                  </a:ext>
                </a:extLst>
              </a:tr>
            </a:tbl>
          </a:graphicData>
        </a:graphic>
      </p:graphicFrame>
      <p:sp>
        <p:nvSpPr>
          <p:cNvPr id="2" name="Rechteck 1">
            <a:hlinkClick r:id="rId5" action="ppaction://hlinksldjump"/>
            <a:extLst>
              <a:ext uri="{FF2B5EF4-FFF2-40B4-BE49-F238E27FC236}">
                <a16:creationId xmlns:a16="http://schemas.microsoft.com/office/drawing/2014/main" id="{F8B61BF3-67D5-E697-5BB4-6EA713E531D3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3" name="Rechteck 2">
            <a:hlinkClick r:id="rId6" action="ppaction://hlinksldjump"/>
            <a:extLst>
              <a:ext uri="{FF2B5EF4-FFF2-40B4-BE49-F238E27FC236}">
                <a16:creationId xmlns:a16="http://schemas.microsoft.com/office/drawing/2014/main" id="{8F285BCC-5A5C-68D5-EC49-31B7FA2B3E2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" name="Rechteck 3">
            <a:hlinkClick r:id="rId4" action="ppaction://hlinksldjump"/>
            <a:extLst>
              <a:ext uri="{FF2B5EF4-FFF2-40B4-BE49-F238E27FC236}">
                <a16:creationId xmlns:a16="http://schemas.microsoft.com/office/drawing/2014/main" id="{E59F936E-D476-8130-5755-D8243FE5D970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6BB042-131E-A317-3A66-18F1837040CE}"/>
              </a:ext>
            </a:extLst>
          </p:cNvPr>
          <p:cNvSpPr txBox="1"/>
          <p:nvPr/>
        </p:nvSpPr>
        <p:spPr>
          <a:xfrm>
            <a:off x="1222385" y="8130543"/>
            <a:ext cx="54022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Werte (Kreuzchen X) 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1313051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0AF7B-20B4-B85D-15CB-1AD7948B0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8C06B-0459-172D-FD15-A58909F2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867307-8FA5-E2F6-3909-BD56D201C0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Gesamtübersicht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3EE635-6E6D-5C91-1E96-4DC523C831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Sturm / Orkan  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D07ED7-852F-3D7C-8410-8630235FCA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E0E77D96-5CB1-D9B7-074D-0D01ADE447C4}"/>
              </a:ext>
            </a:extLst>
          </p:cNvPr>
          <p:cNvSpPr/>
          <p:nvPr/>
        </p:nvSpPr>
        <p:spPr>
          <a:xfrm>
            <a:off x="503238" y="248464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Maßnahmen-Übersicht  	</a:t>
            </a:r>
            <a:r>
              <a:rPr lang="de-DE" sz="2400" b="1" dirty="0">
                <a:solidFill>
                  <a:schemeClr val="tx1"/>
                </a:solidFill>
              </a:rPr>
              <a:t>Plan 1105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5FB8AB47-746E-97A1-1F99-BF2ECB9074F9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Strategie 	</a:t>
            </a:r>
            <a:r>
              <a:rPr lang="de-DE" sz="2400" b="1" dirty="0">
                <a:solidFill>
                  <a:schemeClr val="tx1"/>
                </a:solidFill>
              </a:rPr>
              <a:t>Plan 1102</a:t>
            </a:r>
          </a:p>
        </p:txBody>
      </p:sp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48C2C2F8-8023-E4BD-CDD6-B2804BF535A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7D2BC2A4-6B23-6FED-F43C-558A556011D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8" name="Rechteck 7">
            <a:hlinkClick r:id="rId6" action="ppaction://hlinksldjump"/>
            <a:extLst>
              <a:ext uri="{FF2B5EF4-FFF2-40B4-BE49-F238E27FC236}">
                <a16:creationId xmlns:a16="http://schemas.microsoft.com/office/drawing/2014/main" id="{321124CC-15A9-403B-75A2-4FA7FDBBCE8A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119C78A-501A-2789-DB8A-3B0C9ABC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619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83F0B-D594-17F9-ADEE-9B5CB6433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25D899-02DB-FA2C-DB3D-EB6E16735D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Strategie und Maßnahmen 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BCE1-DD98-FA1F-88E4-BC471E58B1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A383239-D2AC-6881-D79B-92360C98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1102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0B5CBB-4B2F-EE4E-F72E-BAF3F4A1C1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7610E26-985E-F5ED-A6AB-0A6D558A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5984A84-AAEF-1EA9-1422-BA4361910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65892"/>
              </p:ext>
            </p:extLst>
          </p:nvPr>
        </p:nvGraphicFramePr>
        <p:xfrm>
          <a:off x="503238" y="1528763"/>
          <a:ext cx="6840538" cy="4197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87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63953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608326">
                  <a:extLst>
                    <a:ext uri="{9D8B030D-6E8A-4147-A177-3AD203B41FA5}">
                      <a16:colId xmlns:a16="http://schemas.microsoft.com/office/drawing/2014/main" val="4197595889"/>
                    </a:ext>
                  </a:extLst>
                </a:gridCol>
                <a:gridCol w="1997806">
                  <a:extLst>
                    <a:ext uri="{9D8B030D-6E8A-4147-A177-3AD203B41FA5}">
                      <a16:colId xmlns:a16="http://schemas.microsoft.com/office/drawing/2014/main" val="7255139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Schutzziel Sicherheitsinfrastruktur </a:t>
                      </a:r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Gefahrenbereich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Strategie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0840"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Sicherheits-infrastruktur </a:t>
                      </a: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Gefahr für einrückende Einsatzkräfte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Risiken für Einsatzkräfte reduzieren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Einsatzkräfte frühzeitig alarmieren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36032586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Blockierte Rettungswege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Störungen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beseitigen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Aufräumen nach Prioritäten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6797956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Menschen </a:t>
                      </a:r>
                    </a:p>
                  </a:txBody>
                  <a:tcPr marL="36000" marR="0" marT="36000" marB="72000"/>
                </a:tc>
                <a:tc rowSpan="4">
                  <a:txBody>
                    <a:bodyPr/>
                    <a:lstStyle/>
                    <a:p>
                      <a:r>
                        <a:rPr lang="de-DE" dirty="0"/>
                        <a:t>Lebensgefahr durch Baumwurf</a:t>
                      </a:r>
                    </a:p>
                    <a:p>
                      <a:r>
                        <a:rPr lang="de-DE" dirty="0"/>
                        <a:t>und herumfliegende Teile </a:t>
                      </a:r>
                    </a:p>
                  </a:txBody>
                  <a:tcPr marL="72000" marR="0"/>
                </a:tc>
                <a:tc rowSpan="4"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Aufenthalt im Freien vermeiden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Veranstaltungen absagen, abbrechen, unterbrechen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1128402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Gefährdete Bereiche sperren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972839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Betrieb reduzieren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8192881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 vMerge="1"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Öffentliche Einrichtungen schließen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1586864689"/>
                  </a:ext>
                </a:extLst>
              </a:tr>
            </a:tbl>
          </a:graphicData>
        </a:graphic>
      </p:graphicFrame>
      <p:sp>
        <p:nvSpPr>
          <p:cNvPr id="5" name="Abgerundetes Rechteck 2">
            <a:hlinkClick r:id="rId2" action="ppaction://hlinksldjump"/>
            <a:extLst>
              <a:ext uri="{FF2B5EF4-FFF2-40B4-BE49-F238E27FC236}">
                <a16:creationId xmlns:a16="http://schemas.microsoft.com/office/drawing/2014/main" id="{9AE4B96A-CDC7-B2D4-AB87-EFAD93408236}"/>
              </a:ext>
            </a:extLst>
          </p:cNvPr>
          <p:cNvSpPr/>
          <p:nvPr/>
        </p:nvSpPr>
        <p:spPr>
          <a:xfrm>
            <a:off x="503238" y="6432014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Maßnahmen-Übersicht Sturm / Orkan Plan 1105</a:t>
            </a: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5869ACCE-74CF-7045-9566-BE20A4F7BE79}"/>
              </a:ext>
            </a:extLst>
          </p:cNvPr>
          <p:cNvSpPr/>
          <p:nvPr/>
        </p:nvSpPr>
        <p:spPr>
          <a:xfrm rot="16200000">
            <a:off x="-182697" y="2808513"/>
            <a:ext cx="909637" cy="2585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2" name="Rechteck 11">
            <a:hlinkClick r:id="rId4" action="ppaction://hlinksldjump"/>
            <a:extLst>
              <a:ext uri="{FF2B5EF4-FFF2-40B4-BE49-F238E27FC236}">
                <a16:creationId xmlns:a16="http://schemas.microsoft.com/office/drawing/2014/main" id="{5E57DBA4-14B9-619A-6292-C8A0C88DF53B}"/>
              </a:ext>
            </a:extLst>
          </p:cNvPr>
          <p:cNvSpPr/>
          <p:nvPr/>
        </p:nvSpPr>
        <p:spPr>
          <a:xfrm rot="16200000">
            <a:off x="-139953" y="1811550"/>
            <a:ext cx="824150" cy="2585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ABA4039D-C504-7B93-78CB-B6F1E51D5D7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97F9CE08-15CC-836D-8FB8-91A8D9BC3293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5" action="ppaction://hlinksldjump"/>
            <a:extLst>
              <a:ext uri="{FF2B5EF4-FFF2-40B4-BE49-F238E27FC236}">
                <a16:creationId xmlns:a16="http://schemas.microsoft.com/office/drawing/2014/main" id="{04B53356-8D77-BDCD-80F2-2BCC223926A4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031DEC-BAC1-71EF-BACD-7F66A975B7BB}"/>
              </a:ext>
            </a:extLst>
          </p:cNvPr>
          <p:cNvSpPr txBox="1"/>
          <p:nvPr/>
        </p:nvSpPr>
        <p:spPr>
          <a:xfrm rot="2200707">
            <a:off x="3818738" y="8034784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1442353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DC27E94-1DFF-8321-2AEE-89026AE9D2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Maßnahmen-Übersicht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743702-D4EE-7831-B06C-DE5AAB2A8F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9C698E-D31E-A1E8-B1D2-FB7403DA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1105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CB29FF7-13D4-44C9-A8FD-B1189C8A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075F9F3-5ACD-B129-9EF3-383178560C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985879-370C-8BCC-E250-6623984D9549}"/>
              </a:ext>
            </a:extLst>
          </p:cNvPr>
          <p:cNvSpPr txBox="1"/>
          <p:nvPr/>
        </p:nvSpPr>
        <p:spPr>
          <a:xfrm>
            <a:off x="582460" y="2816988"/>
            <a:ext cx="1384126" cy="1028290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Schwere </a:t>
            </a:r>
          </a:p>
          <a:p>
            <a:r>
              <a:rPr lang="de-DE" sz="1400" b="1" dirty="0"/>
              <a:t>Sturmböen  </a:t>
            </a:r>
          </a:p>
          <a:p>
            <a:r>
              <a:rPr lang="de-DE" sz="1400" b="1" dirty="0"/>
              <a:t>90 bis 104 km/h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3C48BC-D4AD-3582-7E5D-8F205737B265}"/>
              </a:ext>
            </a:extLst>
          </p:cNvPr>
          <p:cNvSpPr txBox="1"/>
          <p:nvPr/>
        </p:nvSpPr>
        <p:spPr>
          <a:xfrm>
            <a:off x="582460" y="3949170"/>
            <a:ext cx="1384126" cy="1028290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noProof="0" dirty="0">
                <a:latin typeface="+mn-lt"/>
              </a:rPr>
              <a:t>Orkanartige Böen </a:t>
            </a:r>
          </a:p>
          <a:p>
            <a:r>
              <a:rPr lang="de-DE" sz="1400" b="1" noProof="0" dirty="0">
                <a:latin typeface="+mn-lt"/>
              </a:rPr>
              <a:t>105 bis 119 km/h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8414C2-353E-91C1-7D5B-D5BEB147506A}"/>
              </a:ext>
            </a:extLst>
          </p:cNvPr>
          <p:cNvSpPr txBox="1"/>
          <p:nvPr/>
        </p:nvSpPr>
        <p:spPr>
          <a:xfrm>
            <a:off x="582460" y="5071660"/>
            <a:ext cx="1384126" cy="1141952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noProof="0" dirty="0">
                <a:latin typeface="+mn-lt"/>
              </a:rPr>
              <a:t>Orkanböen ab 120 km/h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A116E7-F572-D1E1-CD80-CA836C2AC1E7}"/>
              </a:ext>
            </a:extLst>
          </p:cNvPr>
          <p:cNvSpPr txBox="1"/>
          <p:nvPr/>
        </p:nvSpPr>
        <p:spPr>
          <a:xfrm>
            <a:off x="582460" y="6317289"/>
            <a:ext cx="1384126" cy="2807193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noProof="0" dirty="0">
                <a:latin typeface="+mn-lt"/>
              </a:rPr>
              <a:t>Extreme Orkanböen &gt; 140 km/h verbreitet auch im Flachland</a:t>
            </a:r>
          </a:p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 dirty="0"/>
          </a:p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noProof="0" dirty="0">
                <a:latin typeface="+mn-lt"/>
              </a:rPr>
              <a:t>Referenz </a:t>
            </a:r>
          </a:p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noProof="0" dirty="0">
                <a:latin typeface="+mn-lt"/>
              </a:rPr>
              <a:t>Orkan  Lothar 1999</a:t>
            </a:r>
          </a:p>
        </p:txBody>
      </p:sp>
      <p:sp>
        <p:nvSpPr>
          <p:cNvPr id="11" name="Textfeld 10">
            <a:hlinkClick r:id="rId2" action="ppaction://hlinksldjump"/>
            <a:extLst>
              <a:ext uri="{FF2B5EF4-FFF2-40B4-BE49-F238E27FC236}">
                <a16:creationId xmlns:a16="http://schemas.microsoft.com/office/drawing/2014/main" id="{86A4F7FE-51B1-76BC-0D48-760C649A2C24}"/>
              </a:ext>
            </a:extLst>
          </p:cNvPr>
          <p:cNvSpPr txBox="1"/>
          <p:nvPr/>
        </p:nvSpPr>
        <p:spPr>
          <a:xfrm>
            <a:off x="2094977" y="2162520"/>
            <a:ext cx="1240077" cy="1682758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Absage / Abbruch von </a:t>
            </a:r>
            <a:r>
              <a:rPr lang="de-DE" sz="1400" b="1" dirty="0" err="1"/>
              <a:t>Veran-staltungen</a:t>
            </a:r>
            <a:endParaRPr lang="de-DE" sz="1400" b="1" dirty="0"/>
          </a:p>
          <a:p>
            <a:r>
              <a:rPr lang="de-DE" sz="1400" b="1" dirty="0"/>
              <a:t>Plan 1110</a:t>
            </a:r>
          </a:p>
          <a:p>
            <a:r>
              <a:rPr lang="de-DE" sz="1400" b="1" dirty="0"/>
              <a:t> </a:t>
            </a:r>
          </a:p>
        </p:txBody>
      </p:sp>
      <p:sp>
        <p:nvSpPr>
          <p:cNvPr id="12" name="Textfeld 11">
            <a:hlinkClick r:id="rId3" action="ppaction://hlinksldjump"/>
            <a:extLst>
              <a:ext uri="{FF2B5EF4-FFF2-40B4-BE49-F238E27FC236}">
                <a16:creationId xmlns:a16="http://schemas.microsoft.com/office/drawing/2014/main" id="{6C409704-B0D2-874A-1228-163B8B1546D6}"/>
              </a:ext>
            </a:extLst>
          </p:cNvPr>
          <p:cNvSpPr txBox="1"/>
          <p:nvPr/>
        </p:nvSpPr>
        <p:spPr>
          <a:xfrm>
            <a:off x="2085581" y="5570919"/>
            <a:ext cx="2549048" cy="642693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36000" rtlCol="0">
            <a:no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Betrieb reduzieren </a:t>
            </a:r>
          </a:p>
          <a:p>
            <a:r>
              <a:rPr lang="de-DE" dirty="0"/>
              <a:t>Plan 1120</a:t>
            </a:r>
          </a:p>
          <a:p>
            <a:r>
              <a:rPr lang="de-DE" dirty="0"/>
              <a:t> 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B7D2512-BC15-73B9-97D9-E323BAFB1B3B}"/>
              </a:ext>
            </a:extLst>
          </p:cNvPr>
          <p:cNvGrpSpPr/>
          <p:nvPr/>
        </p:nvGrpSpPr>
        <p:grpSpPr>
          <a:xfrm>
            <a:off x="2094977" y="6317289"/>
            <a:ext cx="5201825" cy="716075"/>
            <a:chOff x="2094977" y="6317289"/>
            <a:chExt cx="5201825" cy="716075"/>
          </a:xfrm>
        </p:grpSpPr>
        <p:sp>
          <p:nvSpPr>
            <p:cNvPr id="13" name="Textfeld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D61C061B-0577-4C18-AD67-76AC2D6F0ECF}"/>
                </a:ext>
              </a:extLst>
            </p:cNvPr>
            <p:cNvSpPr txBox="1"/>
            <p:nvPr/>
          </p:nvSpPr>
          <p:spPr>
            <a:xfrm>
              <a:off x="2094977" y="6317289"/>
              <a:ext cx="2549048" cy="71607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" rIns="36000" rtlCol="0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de-DE" dirty="0"/>
                <a:t>Öffentliche Einrichtungen </a:t>
              </a:r>
            </a:p>
            <a:p>
              <a:r>
                <a:rPr lang="de-DE" dirty="0"/>
                <a:t>schließen Plan 1130</a:t>
              </a:r>
            </a:p>
          </p:txBody>
        </p:sp>
        <p:sp>
          <p:nvSpPr>
            <p:cNvPr id="14" name="Textfeld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AC77889C-23BB-BE22-787B-D332FAB76DE5}"/>
                </a:ext>
              </a:extLst>
            </p:cNvPr>
            <p:cNvSpPr txBox="1"/>
            <p:nvPr/>
          </p:nvSpPr>
          <p:spPr>
            <a:xfrm>
              <a:off x="6084517" y="6324337"/>
              <a:ext cx="1212285" cy="70902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" rIns="36000" rtlCol="0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de-DE" dirty="0"/>
                <a:t>Plan 1130</a:t>
              </a:r>
            </a:p>
            <a:p>
              <a:r>
                <a:rPr lang="de-DE" dirty="0"/>
                <a:t> 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18DDCC48-E2B8-F3CD-F9C9-1AB8F9D3C00A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4644025" y="6675327"/>
              <a:ext cx="1440492" cy="3524"/>
            </a:xfrm>
            <a:prstGeom prst="line">
              <a:avLst/>
            </a:prstGeom>
            <a:solidFill>
              <a:srgbClr val="FF0000"/>
            </a:solidFill>
          </p:spPr>
        </p:cxn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4843A2A2-E7DA-7595-20CD-1717A085464F}"/>
              </a:ext>
            </a:extLst>
          </p:cNvPr>
          <p:cNvSpPr txBox="1"/>
          <p:nvPr/>
        </p:nvSpPr>
        <p:spPr>
          <a:xfrm>
            <a:off x="4705282" y="6907180"/>
            <a:ext cx="1265130" cy="937080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Einsatzkräfte frühzeitig alarmieren 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5FC41E5-289D-008A-AD78-4D3478AFE92B}"/>
              </a:ext>
            </a:extLst>
          </p:cNvPr>
          <p:cNvSpPr txBox="1"/>
          <p:nvPr/>
        </p:nvSpPr>
        <p:spPr>
          <a:xfrm>
            <a:off x="582460" y="2162521"/>
            <a:ext cx="1384126" cy="595312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Sturmböen </a:t>
            </a:r>
          </a:p>
          <a:p>
            <a:r>
              <a:rPr lang="de-DE" sz="1400" b="1" dirty="0"/>
              <a:t>65 bis 89 km/h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1591D6C-5257-6E2A-F2A9-48478A70A1E1}"/>
              </a:ext>
            </a:extLst>
          </p:cNvPr>
          <p:cNvSpPr txBox="1"/>
          <p:nvPr/>
        </p:nvSpPr>
        <p:spPr>
          <a:xfrm>
            <a:off x="4705282" y="7888768"/>
            <a:ext cx="1265130" cy="937080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Führungshaus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aufbauen </a:t>
            </a:r>
          </a:p>
        </p:txBody>
      </p:sp>
      <p:sp>
        <p:nvSpPr>
          <p:cNvPr id="31" name="Textfeld 30">
            <a:hlinkClick r:id="rId5" action="ppaction://hlinksldjump"/>
            <a:extLst>
              <a:ext uri="{FF2B5EF4-FFF2-40B4-BE49-F238E27FC236}">
                <a16:creationId xmlns:a16="http://schemas.microsoft.com/office/drawing/2014/main" id="{57A81F94-2201-BC7B-D712-63A47A12DD9A}"/>
              </a:ext>
            </a:extLst>
          </p:cNvPr>
          <p:cNvSpPr txBox="1"/>
          <p:nvPr/>
        </p:nvSpPr>
        <p:spPr>
          <a:xfrm>
            <a:off x="2094976" y="3949170"/>
            <a:ext cx="1240077" cy="1028290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Gefährdete Bereiche sperren</a:t>
            </a:r>
          </a:p>
          <a:p>
            <a:r>
              <a:rPr lang="de-DE" sz="1400" b="1" dirty="0"/>
              <a:t>Plan 1112</a:t>
            </a:r>
          </a:p>
          <a:p>
            <a:r>
              <a:rPr lang="de-DE" sz="1400" b="1" dirty="0"/>
              <a:t> </a:t>
            </a:r>
          </a:p>
        </p:txBody>
      </p:sp>
      <p:sp>
        <p:nvSpPr>
          <p:cNvPr id="32" name="Textfeld 31">
            <a:hlinkClick r:id="rId6" action="ppaction://hlinksldjump"/>
            <a:extLst>
              <a:ext uri="{FF2B5EF4-FFF2-40B4-BE49-F238E27FC236}">
                <a16:creationId xmlns:a16="http://schemas.microsoft.com/office/drawing/2014/main" id="{324FCB45-6C4A-8697-BB12-DFEBD9236C56}"/>
              </a:ext>
            </a:extLst>
          </p:cNvPr>
          <p:cNvSpPr txBox="1"/>
          <p:nvPr/>
        </p:nvSpPr>
        <p:spPr>
          <a:xfrm>
            <a:off x="2085581" y="5081430"/>
            <a:ext cx="5201825" cy="428488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Verwaltungsstab einberufen Plan 110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C83A851-A68C-EFFC-AEFA-D89794F9B9B5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644025" y="6675327"/>
            <a:ext cx="1440492" cy="35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hlinkClick r:id="rId7" action="ppaction://hlinksldjump"/>
            <a:extLst>
              <a:ext uri="{FF2B5EF4-FFF2-40B4-BE49-F238E27FC236}">
                <a16:creationId xmlns:a16="http://schemas.microsoft.com/office/drawing/2014/main" id="{63B48637-D55D-7128-F515-9360DBDA0C54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7" name="Rechteck 16">
            <a:hlinkClick r:id="rId8" action="ppaction://hlinksldjump"/>
            <a:extLst>
              <a:ext uri="{FF2B5EF4-FFF2-40B4-BE49-F238E27FC236}">
                <a16:creationId xmlns:a16="http://schemas.microsoft.com/office/drawing/2014/main" id="{4F2730DE-F420-B297-6325-BCFCB598333D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9" name="Rechteck 18">
            <a:hlinkClick r:id="rId9" action="ppaction://hlinksldjump"/>
            <a:extLst>
              <a:ext uri="{FF2B5EF4-FFF2-40B4-BE49-F238E27FC236}">
                <a16:creationId xmlns:a16="http://schemas.microsoft.com/office/drawing/2014/main" id="{F1D0DF44-844A-1630-DE59-DCF32CA9103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CAA546-E70E-C91C-24EF-403D03DE1540}"/>
              </a:ext>
            </a:extLst>
          </p:cNvPr>
          <p:cNvSpPr txBox="1"/>
          <p:nvPr/>
        </p:nvSpPr>
        <p:spPr>
          <a:xfrm rot="2200707">
            <a:off x="4774130" y="2869469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3221607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D80D9D4-E7AE-4E3E-7A02-B6FFC43CE1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Abbruch / Absage von Veranstaltungen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7D849A9-18CF-0A51-32B7-24591F113F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10EE6D9-D6DC-0B91-FB5F-275F8A38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1110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259D132-D023-3A20-6C27-9ACA931812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905BC8-F946-E40C-FF8C-34EAA5B8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81E8610F-9C1F-49B1-37F8-FE53C0961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61995"/>
              </p:ext>
            </p:extLst>
          </p:nvPr>
        </p:nvGraphicFramePr>
        <p:xfrm>
          <a:off x="503238" y="1528763"/>
          <a:ext cx="6840537" cy="140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Prüfen, ob akute Gefahr besteht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Absprache mit Veranstalter Absage / Abbruch entscheiden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3368"/>
                  </a:ext>
                </a:extLst>
              </a:tr>
            </a:tbl>
          </a:graphicData>
        </a:graphic>
      </p:graphicFrame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E9255863-36DB-4FA9-12ED-FFDAE20F6B13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7" name="Rechteck 16">
            <a:hlinkClick r:id="rId3" action="ppaction://hlinksldjump"/>
            <a:extLst>
              <a:ext uri="{FF2B5EF4-FFF2-40B4-BE49-F238E27FC236}">
                <a16:creationId xmlns:a16="http://schemas.microsoft.com/office/drawing/2014/main" id="{F62B9F35-B3FF-8C7B-DC30-991CE7E50B4D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8" name="Rechteck 17">
            <a:hlinkClick r:id="rId4" action="ppaction://hlinksldjump"/>
            <a:extLst>
              <a:ext uri="{FF2B5EF4-FFF2-40B4-BE49-F238E27FC236}">
                <a16:creationId xmlns:a16="http://schemas.microsoft.com/office/drawing/2014/main" id="{30C87E89-52B5-E1F8-8039-BFBC99395350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EBF556-C74E-DC97-B9B7-D9A06E882D36}"/>
              </a:ext>
            </a:extLst>
          </p:cNvPr>
          <p:cNvSpPr txBox="1"/>
          <p:nvPr/>
        </p:nvSpPr>
        <p:spPr>
          <a:xfrm rot="2200707">
            <a:off x="4429712" y="4090996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3985858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1CE94-B99C-467D-CA52-4B4D270C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AEA565-19F6-8A91-2FF9-401F60FAD9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Gefährdete Bereiche sperren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D39DB79-3391-F1EE-1CB0-5B6F0FDA2B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D87B9A0-F97C-2A69-E10B-E0A68E95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1112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ED670D-5899-02AE-DCAC-F0BF1CF9059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FBEA9EC-4B53-2371-2490-D738F979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B38292A-930D-46AC-09FB-31DC8BE96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9285"/>
              </p:ext>
            </p:extLst>
          </p:nvPr>
        </p:nvGraphicFramePr>
        <p:xfrm>
          <a:off x="503238" y="1528763"/>
          <a:ext cx="6840537" cy="1337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 Vorfeld prüfen, welche Flächen (Parks, Friedhöfe, Spielplätze gesperrt werden sollten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de-CH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3368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D3401061-3D8F-2422-45A3-A8AA49EACC2B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24D6EC81-74B1-D7FC-8D9B-7EEF7000265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0A58F127-FA66-3B78-906D-53913459CD49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89DDC4E-50AB-E078-17CF-89BA14329180}"/>
              </a:ext>
            </a:extLst>
          </p:cNvPr>
          <p:cNvSpPr txBox="1"/>
          <p:nvPr/>
        </p:nvSpPr>
        <p:spPr>
          <a:xfrm rot="2200707">
            <a:off x="4429712" y="4090996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3618239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B05ED-F228-DAA9-C11F-97D9BE787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67D5B6-F613-9F4B-F3BA-8BA7F0F403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Betrieb reduzieren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82AA583-6D63-AA37-BF10-D33A9B80F6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A24340A-69B1-C41F-E852-81CDE665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1120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90C1CAB-A8FB-9432-A09E-28174F23261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90FA026-4CA0-ADC7-9D88-AA3C432F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4B99524-BD46-C3E9-B806-5E9887578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24010"/>
              </p:ext>
            </p:extLst>
          </p:nvPr>
        </p:nvGraphicFramePr>
        <p:xfrm>
          <a:off x="503238" y="1528763"/>
          <a:ext cx="6840537" cy="2754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5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Hauptamt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Handlungsfähigkeit sicherstellen </a:t>
                      </a:r>
                    </a:p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(Online-Krisenstab organisieren)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Verwaltungsbetrieb soweit als möglich reduzieren (Homeoffice)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Notbetrieb für Öffentlichkeit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3368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Bürgertelefon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82829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de-CH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39888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4FBA6FEF-4061-1928-0158-883BD3C2AC7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72383C1B-A0E3-C0F9-83F6-87F955FECEC7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DC2FACBD-32E2-4F56-8356-1348060D3822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3BD8EDE-26CA-2AC6-A145-7507B6CD25F8}"/>
              </a:ext>
            </a:extLst>
          </p:cNvPr>
          <p:cNvSpPr txBox="1"/>
          <p:nvPr/>
        </p:nvSpPr>
        <p:spPr>
          <a:xfrm rot="2200707">
            <a:off x="4429712" y="4090996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3634893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96A29-6013-DD6D-3FEC-E4A525EA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0A0E27-91B8-C27A-3BA7-B49D6C68FC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Öffentliche Einrichtungen schließen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6A6A173-4DBB-9C5E-12E4-C5DFF5059F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Sturm / Orkan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F0B8E4-B109-1655-EAD8-7ABDA2A0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1130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5C8127-F499-ADBC-36B7-0D7BC6973E4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9D9D5A7-30A7-1EBC-F66C-2FD951F5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83BAD57-0ABA-2713-8058-4DF21CF97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12367"/>
              </p:ext>
            </p:extLst>
          </p:nvPr>
        </p:nvGraphicFramePr>
        <p:xfrm>
          <a:off x="503238" y="1528763"/>
          <a:ext cx="6840537" cy="3180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5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 Vorfeld prüfen, welche öffentlichen Einrichtungen (Schulen usw.) im Falle eines extremen Orkans wie geschlossen werden können, sollen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Verwaltungsbetrieb soweit als möglich reduzieren (Homeoffice)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Notbetrieb für Öffentlichkeit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3368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Bürgertelefon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82829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de-CH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39888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2A06456C-15A8-6B76-9F90-53F81E2BC36E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7A53450D-9645-893B-BF0D-2C0A44A8E0F0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E9213042-6CC1-C0F4-7086-634B5BA687C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BBED861-8B4A-8014-DE3B-F05AF227A956}"/>
              </a:ext>
            </a:extLst>
          </p:cNvPr>
          <p:cNvSpPr txBox="1"/>
          <p:nvPr/>
        </p:nvSpPr>
        <p:spPr>
          <a:xfrm rot="2200707">
            <a:off x="4429712" y="4090996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4094888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24F90-0D1C-7FF4-B728-09A64B92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4FFAF-9FB6-0C53-A0FD-EF1FBC60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1300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DE699-B8A8-0CF8-4E20-480AED2B4D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Gesamtübersicht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803E6E-37C2-819A-07FC-06A91AA043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Starkregen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7FFB258-499E-6A6D-1AB1-C30E59513EF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885E55F1-E026-AFC7-E709-6471127D9264}"/>
              </a:ext>
            </a:extLst>
          </p:cNvPr>
          <p:cNvSpPr/>
          <p:nvPr/>
        </p:nvSpPr>
        <p:spPr>
          <a:xfrm>
            <a:off x="503238" y="248464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Maßnahmen-Übersicht  	</a:t>
            </a:r>
            <a:r>
              <a:rPr lang="de-DE" sz="2400" b="1" dirty="0">
                <a:solidFill>
                  <a:schemeClr val="tx1"/>
                </a:solidFill>
              </a:rPr>
              <a:t>Plan 1305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6D1FEB5D-40AA-12DF-5308-810FFBD2FF66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Strategie 	</a:t>
            </a:r>
            <a:r>
              <a:rPr lang="de-DE" sz="2400" b="1" dirty="0">
                <a:solidFill>
                  <a:schemeClr val="tx1"/>
                </a:solidFill>
              </a:rPr>
              <a:t>Plan 1302</a:t>
            </a:r>
          </a:p>
        </p:txBody>
      </p: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F47B855E-CB86-E48F-620D-B7865C8A1A2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0" name="Rechteck 9">
            <a:hlinkClick r:id="rId5" action="ppaction://hlinksldjump"/>
            <a:extLst>
              <a:ext uri="{FF2B5EF4-FFF2-40B4-BE49-F238E27FC236}">
                <a16:creationId xmlns:a16="http://schemas.microsoft.com/office/drawing/2014/main" id="{D14D6382-7619-041D-B658-606A61A54FF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6" action="ppaction://hlinksldjump"/>
            <a:extLst>
              <a:ext uri="{FF2B5EF4-FFF2-40B4-BE49-F238E27FC236}">
                <a16:creationId xmlns:a16="http://schemas.microsoft.com/office/drawing/2014/main" id="{607709E2-F92C-0ABF-1520-27F7C04E2AAC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715B06-23BC-3E51-599E-D7FFFEFB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732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88801-98E1-F7EB-EDC2-385A0BED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3C47A8D-3FE5-B77F-3AE6-2B74B0988E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Strategie und Maßnahmen 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ADF75B-CA94-4522-AF6F-D6467DA498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</a:t>
            </a: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D50BF42-7DDA-F054-F977-487EFBF0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1302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F3CC47-AA66-D6E3-A29D-5DBF1A26F2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D046FB-2434-A6DB-AF6F-9EC55150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864EDBF1-5C03-CF69-09CB-6490B8F77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04748"/>
              </p:ext>
            </p:extLst>
          </p:nvPr>
        </p:nvGraphicFramePr>
        <p:xfrm>
          <a:off x="503238" y="1528763"/>
          <a:ext cx="6840538" cy="6057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87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63953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608326">
                  <a:extLst>
                    <a:ext uri="{9D8B030D-6E8A-4147-A177-3AD203B41FA5}">
                      <a16:colId xmlns:a16="http://schemas.microsoft.com/office/drawing/2014/main" val="4197595889"/>
                    </a:ext>
                  </a:extLst>
                </a:gridCol>
                <a:gridCol w="1997806">
                  <a:extLst>
                    <a:ext uri="{9D8B030D-6E8A-4147-A177-3AD203B41FA5}">
                      <a16:colId xmlns:a16="http://schemas.microsoft.com/office/drawing/2014/main" val="7255139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Schutzziele Sicherheitsinfrastruktur und Menschen  </a:t>
                      </a:r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Gefahrenbereich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Strategie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Sicherheits-infrastruktur </a:t>
                      </a: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Gefahr für einrückende Einsatzkräfte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Risiken für Einsatzkräfte reduzieren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Einsatzkräfte frühzeitig alarmieren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36032586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Blockierte Rettungswege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Störungen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beseitigen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Aufräumen nach Prioritäten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679795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Ausfall von Einrichtungen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Verlegen an Ersatzstandort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Ersatzstandorte planen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2948799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Menschen </a:t>
                      </a:r>
                    </a:p>
                  </a:txBody>
                  <a:tcPr marL="36000" marR="0" marT="36000" marB="72000"/>
                </a:tc>
                <a:tc rowSpan="4">
                  <a:txBody>
                    <a:bodyPr/>
                    <a:lstStyle/>
                    <a:p>
                      <a:r>
                        <a:rPr lang="de-DE" dirty="0"/>
                        <a:t>Gefahr des Ertrinkens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Verteidigen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 Schutzmaßnahmen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1128402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fernhalten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Sperrung / Schließung von Verkehrswegen,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Objekten, Einrichtungen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1401339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aus Gefahrenbereich bringen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Evakuierungen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3331906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im Gefahrenbereich belassen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Warnen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Versorgen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Retten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98973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81362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457065516"/>
                  </a:ext>
                </a:extLst>
              </a:tr>
            </a:tbl>
          </a:graphicData>
        </a:graphic>
      </p:graphicFrame>
      <p:sp>
        <p:nvSpPr>
          <p:cNvPr id="10" name="Rechteck 9">
            <a:hlinkClick r:id="rId2" action="ppaction://hlinksldjump"/>
            <a:extLst>
              <a:ext uri="{FF2B5EF4-FFF2-40B4-BE49-F238E27FC236}">
                <a16:creationId xmlns:a16="http://schemas.microsoft.com/office/drawing/2014/main" id="{ED472D3F-31A9-B1A6-BD8E-57244D88A21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0B2D56BA-CEA2-A021-35F4-1ED85459473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B17B0560-8225-4551-BA45-8F2152BE417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190CA1-3853-17CC-10DF-E842C0868CE5}"/>
              </a:ext>
            </a:extLst>
          </p:cNvPr>
          <p:cNvSpPr txBox="1"/>
          <p:nvPr/>
        </p:nvSpPr>
        <p:spPr>
          <a:xfrm rot="2200707">
            <a:off x="3818738" y="7448935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  <p:sp>
        <p:nvSpPr>
          <p:cNvPr id="5" name="Abgerundetes Rechteck 2">
            <a:hlinkClick r:id="rId5" action="ppaction://hlinksldjump"/>
            <a:extLst>
              <a:ext uri="{FF2B5EF4-FFF2-40B4-BE49-F238E27FC236}">
                <a16:creationId xmlns:a16="http://schemas.microsoft.com/office/drawing/2014/main" id="{0E9FD4A2-3860-CEA6-4CAA-40871768002B}"/>
              </a:ext>
            </a:extLst>
          </p:cNvPr>
          <p:cNvSpPr/>
          <p:nvPr/>
        </p:nvSpPr>
        <p:spPr>
          <a:xfrm>
            <a:off x="503238" y="9275483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Maßnahmen-Übersicht Starkregen Plan 1305</a:t>
            </a:r>
          </a:p>
        </p:txBody>
      </p:sp>
    </p:spTree>
    <p:extLst>
      <p:ext uri="{BB962C8B-B14F-4D97-AF65-F5344CB8AC3E}">
        <p14:creationId xmlns:p14="http://schemas.microsoft.com/office/powerpoint/2010/main" val="36688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02088-A42C-D19F-1447-303EDC9E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267999-04EE-4DDC-8EB1-1E4103D0A6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A58153-D353-5F72-82A9-E06B6749F6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Alarm- und Einsatzplan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91018E-87B2-169E-B05C-5A55EF04B9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C4D0AED6-BA26-FE86-B150-F6BDC629DA7A}"/>
              </a:ext>
            </a:extLst>
          </p:cNvPr>
          <p:cNvSpPr/>
          <p:nvPr/>
        </p:nvSpPr>
        <p:spPr>
          <a:xfrm>
            <a:off x="503238" y="3440517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Verteiler 	</a:t>
            </a:r>
            <a:r>
              <a:rPr lang="de-DE" sz="2400" b="1" dirty="0">
                <a:solidFill>
                  <a:schemeClr val="tx1"/>
                </a:solidFill>
              </a:rPr>
              <a:t>Plan 46</a:t>
            </a:r>
          </a:p>
        </p:txBody>
      </p:sp>
      <p:sp>
        <p:nvSpPr>
          <p:cNvPr id="11" name="Rechteck 10">
            <a:hlinkClick r:id="rId3" action="ppaction://hlinksldjump"/>
            <a:extLst>
              <a:ext uri="{FF2B5EF4-FFF2-40B4-BE49-F238E27FC236}">
                <a16:creationId xmlns:a16="http://schemas.microsoft.com/office/drawing/2014/main" id="{84E27192-5679-B0C1-86B4-E03F5B1F6FC7}"/>
              </a:ext>
            </a:extLst>
          </p:cNvPr>
          <p:cNvSpPr/>
          <p:nvPr/>
        </p:nvSpPr>
        <p:spPr>
          <a:xfrm>
            <a:off x="503238" y="248464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Versionsnachweis	</a:t>
            </a:r>
            <a:r>
              <a:rPr lang="de-DE" sz="2400" b="1" dirty="0">
                <a:solidFill>
                  <a:schemeClr val="tx1"/>
                </a:solidFill>
              </a:rPr>
              <a:t>Plan 44</a:t>
            </a:r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:a16="http://schemas.microsoft.com/office/drawing/2014/main" id="{227EE74C-7A1A-D1D4-82BB-BC1935242852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Impressum, Federführung 	</a:t>
            </a:r>
            <a:r>
              <a:rPr lang="de-DE" sz="2400" b="1" dirty="0">
                <a:solidFill>
                  <a:schemeClr val="tx1"/>
                </a:solidFill>
              </a:rPr>
              <a:t>Plan 42</a:t>
            </a:r>
          </a:p>
        </p:txBody>
      </p:sp>
      <p:sp>
        <p:nvSpPr>
          <p:cNvPr id="3" name="Rechteck 2">
            <a:hlinkClick r:id="rId5" action="ppaction://hlinksldjump"/>
            <a:extLst>
              <a:ext uri="{FF2B5EF4-FFF2-40B4-BE49-F238E27FC236}">
                <a16:creationId xmlns:a16="http://schemas.microsoft.com/office/drawing/2014/main" id="{6466C598-CEFE-3907-2EA3-321C11A629DE}"/>
              </a:ext>
            </a:extLst>
          </p:cNvPr>
          <p:cNvSpPr/>
          <p:nvPr/>
        </p:nvSpPr>
        <p:spPr>
          <a:xfrm>
            <a:off x="503238" y="4396394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>
                <a:solidFill>
                  <a:schemeClr val="tx1"/>
                </a:solidFill>
              </a:rPr>
              <a:t>Abkürzungsverzeichnis  </a:t>
            </a: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b="1" dirty="0">
                <a:solidFill>
                  <a:schemeClr val="tx1"/>
                </a:solidFill>
              </a:rPr>
              <a:t>Plan 50</a:t>
            </a:r>
          </a:p>
        </p:txBody>
      </p:sp>
      <p:sp>
        <p:nvSpPr>
          <p:cNvPr id="8" name="Rechteck 7">
            <a:hlinkClick r:id="rId6" action="ppaction://hlinksldjump"/>
            <a:extLst>
              <a:ext uri="{FF2B5EF4-FFF2-40B4-BE49-F238E27FC236}">
                <a16:creationId xmlns:a16="http://schemas.microsoft.com/office/drawing/2014/main" id="{F821B330-0561-EBEB-BE38-309CB31E3CDE}"/>
              </a:ext>
            </a:extLst>
          </p:cNvPr>
          <p:cNvSpPr/>
          <p:nvPr/>
        </p:nvSpPr>
        <p:spPr>
          <a:xfrm>
            <a:off x="503238" y="7251296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Schutzziele	</a:t>
            </a:r>
            <a:r>
              <a:rPr lang="de-DE" sz="2400" b="1" dirty="0">
                <a:solidFill>
                  <a:schemeClr val="tx1"/>
                </a:solidFill>
              </a:rPr>
              <a:t>Plan 85</a:t>
            </a:r>
          </a:p>
        </p:txBody>
      </p:sp>
      <p:sp>
        <p:nvSpPr>
          <p:cNvPr id="9" name="Rechteck 8">
            <a:hlinkClick r:id="rId7" action="ppaction://hlinksldjump"/>
            <a:extLst>
              <a:ext uri="{FF2B5EF4-FFF2-40B4-BE49-F238E27FC236}">
                <a16:creationId xmlns:a16="http://schemas.microsoft.com/office/drawing/2014/main" id="{1E355CD9-4107-647A-62BD-2E8CA4DE75A4}"/>
              </a:ext>
            </a:extLst>
          </p:cNvPr>
          <p:cNvSpPr/>
          <p:nvPr/>
        </p:nvSpPr>
        <p:spPr>
          <a:xfrm>
            <a:off x="503775" y="5339542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Begriffsbestimmungen  	</a:t>
            </a:r>
            <a:r>
              <a:rPr lang="de-DE" sz="2400" b="1" dirty="0">
                <a:solidFill>
                  <a:schemeClr val="tx1"/>
                </a:solidFill>
              </a:rPr>
              <a:t>Plan 70</a:t>
            </a:r>
          </a:p>
        </p:txBody>
      </p:sp>
      <p:sp>
        <p:nvSpPr>
          <p:cNvPr id="10" name="Rechteck 9">
            <a:hlinkClick r:id="rId8" action="ppaction://hlinksldjump"/>
            <a:extLst>
              <a:ext uri="{FF2B5EF4-FFF2-40B4-BE49-F238E27FC236}">
                <a16:creationId xmlns:a16="http://schemas.microsoft.com/office/drawing/2014/main" id="{A925C3B1-357C-9799-3706-8AEC82F24C01}"/>
              </a:ext>
            </a:extLst>
          </p:cNvPr>
          <p:cNvSpPr/>
          <p:nvPr/>
        </p:nvSpPr>
        <p:spPr>
          <a:xfrm>
            <a:off x="503775" y="6267312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Zweck und Gültigkeit des Plans   	</a:t>
            </a:r>
            <a:r>
              <a:rPr lang="de-DE" sz="2400" b="1" dirty="0">
                <a:solidFill>
                  <a:schemeClr val="tx1"/>
                </a:solidFill>
              </a:rPr>
              <a:t>Plan 80</a:t>
            </a:r>
          </a:p>
        </p:txBody>
      </p:sp>
      <p:sp>
        <p:nvSpPr>
          <p:cNvPr id="12" name="Rechteck 11">
            <a:hlinkClick r:id="rId9" action="ppaction://hlinksldjump"/>
            <a:extLst>
              <a:ext uri="{FF2B5EF4-FFF2-40B4-BE49-F238E27FC236}">
                <a16:creationId xmlns:a16="http://schemas.microsoft.com/office/drawing/2014/main" id="{F85E10F5-86B7-A9FD-50FF-65EAC882292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6" name="Rechteck 15">
            <a:hlinkClick r:id="rId10" action="ppaction://hlinksldjump"/>
            <a:extLst>
              <a:ext uri="{FF2B5EF4-FFF2-40B4-BE49-F238E27FC236}">
                <a16:creationId xmlns:a16="http://schemas.microsoft.com/office/drawing/2014/main" id="{809F7437-66F0-005E-5EDF-BB0F8D6ACAE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8" name="Rechteck 17">
            <a:hlinkClick r:id="rId11" action="ppaction://hlinksldjump"/>
            <a:extLst>
              <a:ext uri="{FF2B5EF4-FFF2-40B4-BE49-F238E27FC236}">
                <a16:creationId xmlns:a16="http://schemas.microsoft.com/office/drawing/2014/main" id="{DB0CDBA2-CCF7-20AE-D70B-32261CD57AE1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F151592A-550B-1DD8-849C-80631982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684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10EEF-D6E1-9FF1-494F-BC6D30226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5CE79B-61CC-2C17-296F-EEE4D3B160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Maßnahmen-Übersicht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628455-A2F8-77AD-935A-3CFE41C57B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Starkregen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065AB88-8099-BE9E-746F-CCC9AA6E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1305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4FB7F1-8E5B-CDF0-3CD1-16A92FD4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F751C35-F48C-AF38-A7EC-3307C0C03D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AD21C69-A629-EA89-17B7-BB5C1DE6D76B}"/>
              </a:ext>
            </a:extLst>
          </p:cNvPr>
          <p:cNvSpPr txBox="1"/>
          <p:nvPr/>
        </p:nvSpPr>
        <p:spPr>
          <a:xfrm>
            <a:off x="4695889" y="4337696"/>
            <a:ext cx="1265130" cy="937080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Einsatzkräfte frühzeitig alarmieren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Textfeld 18">
            <a:hlinkClick r:id="rId2" action="ppaction://hlinksldjump"/>
            <a:extLst>
              <a:ext uri="{FF2B5EF4-FFF2-40B4-BE49-F238E27FC236}">
                <a16:creationId xmlns:a16="http://schemas.microsoft.com/office/drawing/2014/main" id="{CE85540F-0851-C0E3-4ECB-4E7BE214808F}"/>
              </a:ext>
            </a:extLst>
          </p:cNvPr>
          <p:cNvSpPr txBox="1"/>
          <p:nvPr/>
        </p:nvSpPr>
        <p:spPr>
          <a:xfrm>
            <a:off x="2094976" y="7342040"/>
            <a:ext cx="5201825" cy="428488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Verwaltungsstab einberufen Plan 110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37F8DA-10FE-91F7-534A-F99B06CBCC86}"/>
              </a:ext>
            </a:extLst>
          </p:cNvPr>
          <p:cNvSpPr txBox="1"/>
          <p:nvPr/>
        </p:nvSpPr>
        <p:spPr>
          <a:xfrm>
            <a:off x="557408" y="2212623"/>
            <a:ext cx="1384126" cy="1219508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i="0" dirty="0">
                <a:effectLst/>
              </a:rPr>
              <a:t>Starkregen </a:t>
            </a:r>
          </a:p>
          <a:p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15 bis 25 l/m</a:t>
            </a:r>
            <a:r>
              <a:rPr kumimoji="0" lang="de-DE" altLang="de-DE" sz="1400" b="1" i="0" u="none" strike="noStrike" cap="none" normalizeH="0" baseline="30000" dirty="0">
                <a:ln>
                  <a:noFill/>
                </a:ln>
                <a:effectLst/>
              </a:rPr>
              <a:t>2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 in 1 Stunde</a:t>
            </a:r>
            <a:b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20 bis 35 l/m</a:t>
            </a:r>
            <a:r>
              <a:rPr kumimoji="0" lang="de-DE" altLang="de-DE" sz="1400" b="1" i="0" u="none" strike="noStrike" cap="none" normalizeH="0" baseline="30000" dirty="0">
                <a:ln>
                  <a:noFill/>
                </a:ln>
                <a:effectLst/>
              </a:rPr>
              <a:t>2</a:t>
            </a:r>
            <a:r>
              <a:rPr lang="de-DE" altLang="de-DE" sz="1400" b="1" dirty="0"/>
              <a:t>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in 6 Stunden </a:t>
            </a:r>
          </a:p>
          <a:p>
            <a:endParaRPr lang="de-DE" sz="1400" b="1" i="0" dirty="0">
              <a:effectLst/>
              <a:latin typeface="DejaVuSansBook"/>
            </a:endParaRPr>
          </a:p>
          <a:p>
            <a:endParaRPr lang="de-DE" sz="1400" b="1" i="0" dirty="0">
              <a:effectLst/>
              <a:latin typeface="DejaVuSansBook"/>
            </a:endParaRPr>
          </a:p>
          <a:p>
            <a:endParaRPr lang="de-DE" sz="1400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4627038-2E6B-0EE1-3CC0-9F3272B2774A}"/>
              </a:ext>
            </a:extLst>
          </p:cNvPr>
          <p:cNvSpPr txBox="1"/>
          <p:nvPr/>
        </p:nvSpPr>
        <p:spPr>
          <a:xfrm>
            <a:off x="4695889" y="6332763"/>
            <a:ext cx="1265130" cy="756857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Führungshaus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Textfeld 30">
            <a:hlinkClick r:id="rId3" action="ppaction://hlinksldjump"/>
            <a:extLst>
              <a:ext uri="{FF2B5EF4-FFF2-40B4-BE49-F238E27FC236}">
                <a16:creationId xmlns:a16="http://schemas.microsoft.com/office/drawing/2014/main" id="{A83C5D2B-D7A3-A706-BD89-3EA2CE799493}"/>
              </a:ext>
            </a:extLst>
          </p:cNvPr>
          <p:cNvSpPr txBox="1"/>
          <p:nvPr/>
        </p:nvSpPr>
        <p:spPr>
          <a:xfrm>
            <a:off x="2094977" y="3534034"/>
            <a:ext cx="1180580" cy="1739422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Gefährdete Bereiche</a:t>
            </a:r>
          </a:p>
          <a:p>
            <a:r>
              <a:rPr lang="de-DE" sz="1400" b="1" dirty="0"/>
              <a:t>und Verkehrs-wege </a:t>
            </a:r>
          </a:p>
          <a:p>
            <a:r>
              <a:rPr lang="de-DE" sz="1400" b="1" dirty="0"/>
              <a:t>sperren</a:t>
            </a:r>
          </a:p>
          <a:p>
            <a:r>
              <a:rPr lang="de-DE" sz="1400" b="1" dirty="0"/>
              <a:t>Plan 1310</a:t>
            </a:r>
          </a:p>
          <a:p>
            <a:r>
              <a:rPr lang="de-DE" sz="1400" b="1" dirty="0"/>
              <a:t>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ADD5355-9642-542F-421D-B0CA2CBA8730}"/>
              </a:ext>
            </a:extLst>
          </p:cNvPr>
          <p:cNvSpPr txBox="1"/>
          <p:nvPr/>
        </p:nvSpPr>
        <p:spPr>
          <a:xfrm>
            <a:off x="557408" y="3534036"/>
            <a:ext cx="1384126" cy="1739422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i="0" dirty="0">
                <a:effectLst/>
              </a:rPr>
              <a:t>Heftiger Starkregen </a:t>
            </a:r>
          </a:p>
          <a:p>
            <a:r>
              <a:rPr lang="de-DE" altLang="de-DE" sz="1400" b="1" dirty="0"/>
              <a:t>25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 bis 40 l/m</a:t>
            </a:r>
            <a:r>
              <a:rPr kumimoji="0" lang="de-DE" altLang="de-DE" sz="1400" b="1" i="0" u="none" strike="noStrike" cap="none" normalizeH="0" baseline="30000" dirty="0">
                <a:ln>
                  <a:noFill/>
                </a:ln>
                <a:effectLst/>
              </a:rPr>
              <a:t>2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 in 1 Stunde</a:t>
            </a:r>
            <a:b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</a:br>
            <a:r>
              <a:rPr lang="de-DE" altLang="de-DE" sz="1400" b="1" dirty="0"/>
              <a:t>35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 bis 60 l/m</a:t>
            </a:r>
            <a:r>
              <a:rPr kumimoji="0" lang="de-DE" altLang="de-DE" sz="1400" b="1" i="0" u="none" strike="noStrike" cap="none" normalizeH="0" baseline="30000" dirty="0">
                <a:ln>
                  <a:noFill/>
                </a:ln>
                <a:effectLst/>
              </a:rPr>
              <a:t>2</a:t>
            </a:r>
            <a:r>
              <a:rPr lang="de-DE" altLang="de-DE" sz="1400" b="1" dirty="0"/>
              <a:t>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in 6 Stunden </a:t>
            </a:r>
          </a:p>
          <a:p>
            <a:endParaRPr lang="de-DE" sz="1400" b="1" i="0" dirty="0">
              <a:effectLst/>
              <a:latin typeface="DejaVuSansBook"/>
            </a:endParaRPr>
          </a:p>
          <a:p>
            <a:endParaRPr lang="de-DE" sz="1400" b="1" i="0" dirty="0">
              <a:effectLst/>
              <a:latin typeface="DejaVuSansBook"/>
            </a:endParaRPr>
          </a:p>
          <a:p>
            <a:endParaRPr lang="de-DE" sz="1400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B0F943B-E081-EF98-A717-F9E24F0083F9}"/>
              </a:ext>
            </a:extLst>
          </p:cNvPr>
          <p:cNvSpPr txBox="1"/>
          <p:nvPr/>
        </p:nvSpPr>
        <p:spPr>
          <a:xfrm>
            <a:off x="557408" y="5581731"/>
            <a:ext cx="1384126" cy="1429054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i="0" dirty="0">
                <a:effectLst/>
              </a:rPr>
              <a:t>Extrem heftiger Starkregen </a:t>
            </a:r>
          </a:p>
          <a:p>
            <a:r>
              <a:rPr lang="de-DE" altLang="de-DE" sz="1400" b="1" dirty="0"/>
              <a:t>&gt;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 40 l/m</a:t>
            </a:r>
            <a:r>
              <a:rPr kumimoji="0" lang="de-DE" altLang="de-DE" sz="1400" b="1" i="0" u="none" strike="noStrike" cap="none" normalizeH="0" baseline="30000" dirty="0">
                <a:ln>
                  <a:noFill/>
                </a:ln>
                <a:effectLst/>
              </a:rPr>
              <a:t>2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 in 1 Stunde</a:t>
            </a:r>
            <a:b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&gt; 60 l/m</a:t>
            </a:r>
            <a:r>
              <a:rPr kumimoji="0" lang="de-DE" altLang="de-DE" sz="1400" b="1" i="0" u="none" strike="noStrike" cap="none" normalizeH="0" baseline="30000" dirty="0">
                <a:ln>
                  <a:noFill/>
                </a:ln>
                <a:effectLst/>
              </a:rPr>
              <a:t>2</a:t>
            </a:r>
            <a:r>
              <a:rPr lang="de-DE" altLang="de-DE" sz="1400" b="1" dirty="0"/>
              <a:t>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in 6 Stunden </a:t>
            </a:r>
            <a:endParaRPr lang="de-DE" sz="1400" b="1" dirty="0"/>
          </a:p>
        </p:txBody>
      </p:sp>
      <p:sp>
        <p:nvSpPr>
          <p:cNvPr id="23" name="Textfeld 22">
            <a:hlinkClick r:id="rId4" action="ppaction://hlinksldjump"/>
            <a:extLst>
              <a:ext uri="{FF2B5EF4-FFF2-40B4-BE49-F238E27FC236}">
                <a16:creationId xmlns:a16="http://schemas.microsoft.com/office/drawing/2014/main" id="{6E8FAE3F-4D90-9DA9-BBCC-E5FEBF6BD974}"/>
              </a:ext>
            </a:extLst>
          </p:cNvPr>
          <p:cNvSpPr txBox="1"/>
          <p:nvPr/>
        </p:nvSpPr>
        <p:spPr>
          <a:xfrm>
            <a:off x="3429000" y="2212622"/>
            <a:ext cx="1180580" cy="3060833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Technische </a:t>
            </a:r>
          </a:p>
          <a:p>
            <a:r>
              <a:rPr lang="de-DE" sz="1400" b="1" dirty="0"/>
              <a:t>Schutzmaß-nahmen </a:t>
            </a:r>
          </a:p>
          <a:p>
            <a:r>
              <a:rPr lang="de-DE" sz="1400" b="1" dirty="0"/>
              <a:t>Plan 1340</a:t>
            </a:r>
          </a:p>
          <a:p>
            <a:r>
              <a:rPr lang="de-DE" sz="1400" b="1" dirty="0"/>
              <a:t>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3D1FD5-7937-5199-2DBE-4B5EF6938D66}"/>
              </a:ext>
            </a:extLst>
          </p:cNvPr>
          <p:cNvSpPr txBox="1"/>
          <p:nvPr/>
        </p:nvSpPr>
        <p:spPr>
          <a:xfrm>
            <a:off x="522462" y="8196314"/>
            <a:ext cx="1384126" cy="1429054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0" rtlCol="0">
            <a:no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b="1" dirty="0"/>
              <a:t>Nach Starkregen </a:t>
            </a:r>
          </a:p>
        </p:txBody>
      </p:sp>
      <p:sp>
        <p:nvSpPr>
          <p:cNvPr id="25" name="Textfeld 24">
            <a:hlinkClick r:id="rId5" action="ppaction://hlinksldjump"/>
            <a:extLst>
              <a:ext uri="{FF2B5EF4-FFF2-40B4-BE49-F238E27FC236}">
                <a16:creationId xmlns:a16="http://schemas.microsoft.com/office/drawing/2014/main" id="{786C373F-8995-27BC-B2EE-E923385289DF}"/>
              </a:ext>
            </a:extLst>
          </p:cNvPr>
          <p:cNvSpPr txBox="1"/>
          <p:nvPr/>
        </p:nvSpPr>
        <p:spPr>
          <a:xfrm>
            <a:off x="4695889" y="7859290"/>
            <a:ext cx="1265130" cy="937080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Objekte kontrollieren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Plan 1380</a:t>
            </a:r>
          </a:p>
        </p:txBody>
      </p:sp>
      <p:sp>
        <p:nvSpPr>
          <p:cNvPr id="7" name="Rechteck 6">
            <a:hlinkClick r:id="rId6" action="ppaction://hlinksldjump"/>
            <a:extLst>
              <a:ext uri="{FF2B5EF4-FFF2-40B4-BE49-F238E27FC236}">
                <a16:creationId xmlns:a16="http://schemas.microsoft.com/office/drawing/2014/main" id="{76035492-6D6C-01D8-EBC4-884745524208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7" action="ppaction://hlinksldjump"/>
            <a:extLst>
              <a:ext uri="{FF2B5EF4-FFF2-40B4-BE49-F238E27FC236}">
                <a16:creationId xmlns:a16="http://schemas.microsoft.com/office/drawing/2014/main" id="{57FF6C86-AE4F-C3C7-5D42-D820F7BAA09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9" name="Rechteck 8">
            <a:hlinkClick r:id="rId8" action="ppaction://hlinksldjump"/>
            <a:extLst>
              <a:ext uri="{FF2B5EF4-FFF2-40B4-BE49-F238E27FC236}">
                <a16:creationId xmlns:a16="http://schemas.microsoft.com/office/drawing/2014/main" id="{7D130E92-D8F9-FB07-7299-CBEEA2C66D16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BD2BCA-F15C-91B9-06CC-09317B964341}"/>
              </a:ext>
            </a:extLst>
          </p:cNvPr>
          <p:cNvSpPr txBox="1"/>
          <p:nvPr/>
        </p:nvSpPr>
        <p:spPr>
          <a:xfrm>
            <a:off x="566671" y="7089620"/>
            <a:ext cx="1384126" cy="746580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i="0" dirty="0">
                <a:effectLst/>
              </a:rPr>
              <a:t>Extrem heftiger Starkregen </a:t>
            </a:r>
          </a:p>
          <a:p>
            <a:r>
              <a:rPr lang="de-DE" altLang="de-DE" sz="1400" b="1" dirty="0"/>
              <a:t>&gt;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 80 l/m</a:t>
            </a:r>
            <a:r>
              <a:rPr kumimoji="0" lang="de-DE" altLang="de-DE" sz="1400" b="1" i="0" u="none" strike="noStrike" cap="none" normalizeH="0" baseline="30000" dirty="0">
                <a:ln>
                  <a:noFill/>
                </a:ln>
                <a:effectLst/>
              </a:rPr>
              <a:t>2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effectLst/>
              </a:rPr>
              <a:t> in 1 S</a:t>
            </a:r>
            <a:endParaRPr lang="de-DE" sz="14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45559F-16D1-69AC-552C-DFCB1F65CBD1}"/>
              </a:ext>
            </a:extLst>
          </p:cNvPr>
          <p:cNvSpPr txBox="1"/>
          <p:nvPr/>
        </p:nvSpPr>
        <p:spPr>
          <a:xfrm rot="2200707">
            <a:off x="5014600" y="2918460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3383900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835B0-10FA-F82F-96DE-8594A4968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F613F02-AE4F-B029-2E8E-7B12F30C34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Sperrungen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E889A66-33E9-605A-5A5B-22EE9BB9B0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8D33BBB-33D5-27E4-EDCB-4E4F33E7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1310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8817876-B499-A44D-214C-417F9B4932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B3FC551-08C0-4B86-1548-985F85D7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7EC2084-DF1B-778E-CEB9-8E583940B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8444"/>
              </p:ext>
            </p:extLst>
          </p:nvPr>
        </p:nvGraphicFramePr>
        <p:xfrm>
          <a:off x="503238" y="1528763"/>
          <a:ext cx="6840537" cy="88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z. B. Sperrung von Straßen, Verkehrswegen, Flächen, Einrichtungen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EF073C43-B261-0EE8-3A64-9189427BB541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7A8F8456-3B06-6E6D-3CAA-52B03813367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60D72179-C204-109B-B0F3-DF857EAA98CF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4202506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4E5BA-F387-FAED-E0F1-8EC2787A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1E9CC86-4832-5048-4CBE-5D0672BE68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Technische Schutzmaßnahmen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3735EFB-AE32-BA33-0634-10E0F50238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80A7B89-FC08-ABE1-1710-9A15AF5F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1340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CA40D13-EE9B-602B-8046-694FD42F16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4824362-9157-7AAE-A543-86279364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08FC533B-FD32-EBCD-A614-A928D58D9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21612"/>
              </p:ext>
            </p:extLst>
          </p:nvPr>
        </p:nvGraphicFramePr>
        <p:xfrm>
          <a:off x="503238" y="1528763"/>
          <a:ext cx="6840537" cy="819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Bauhof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z. B. Kontrolle von Einläufen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2DA1B4E7-1E01-6D06-4DA8-3CD5CB203A0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F3AF463E-9899-78C9-5FB7-372EB5BB9CF2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5E1C5FC1-F84F-BC2D-159C-36AC4B9A7116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2382252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0277B-3EFA-0DA3-4402-AA2551D00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787891B-AB10-7A43-AA88-6E9C84D346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Objekte kontrollieren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8F119C7-929E-02F5-0572-5D375FF24B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Starkregen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1074A05-0F10-0F0E-6A87-B0701A76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1380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2275FF-7E47-A0B4-74CA-86C0AFDA9B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EA4E9BF-93D7-7BFA-828D-3D372ED5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5CCB7E7-CC98-2793-DC7D-88B96F53E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56395"/>
              </p:ext>
            </p:extLst>
          </p:nvPr>
        </p:nvGraphicFramePr>
        <p:xfrm>
          <a:off x="503238" y="1528763"/>
          <a:ext cx="6840537" cy="216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4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Kindergarten Zipfelmütze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Altenheim Sonnenfreude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321235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Betreuungseinrichtung am Lorettoberg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89398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 7777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35700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23D08EDB-ABBF-D1CE-B6B6-A4D9EBF3BCA6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3FEA2638-5354-07D2-966F-DC97425B2E94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613D0574-4B27-B3A3-9BA0-DE5F2FB03F40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3194135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2636D-642A-ED43-835C-CDD5C9BE6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C4E4B-3547-2863-CEDA-0E54AECB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5000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3F36DF-9CFA-207A-2431-B413CA0BA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Übersicht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55B4E2-ACAF-0F21-6706-06EFA410D6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Fluss-Hochwasser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0432AA-61BD-4207-81B8-E132786FCEE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F0A41A3A-F485-7379-455F-652FF0F62101}"/>
              </a:ext>
            </a:extLst>
          </p:cNvPr>
          <p:cNvSpPr/>
          <p:nvPr/>
        </p:nvSpPr>
        <p:spPr>
          <a:xfrm>
            <a:off x="503238" y="2484640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Maßnahmen-Übersicht  	</a:t>
            </a:r>
            <a:r>
              <a:rPr lang="de-DE" sz="2400" b="1" dirty="0">
                <a:solidFill>
                  <a:schemeClr val="tx1"/>
                </a:solidFill>
              </a:rPr>
              <a:t>Plan 5005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4E67D3B7-C27A-2955-315D-51D658F64A8C}"/>
              </a:ext>
            </a:extLst>
          </p:cNvPr>
          <p:cNvSpPr/>
          <p:nvPr/>
        </p:nvSpPr>
        <p:spPr>
          <a:xfrm>
            <a:off x="503238" y="1528763"/>
            <a:ext cx="68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>
              <a:tabLst>
                <a:tab pos="6480000" algn="r"/>
              </a:tabLst>
            </a:pPr>
            <a:r>
              <a:rPr lang="de-DE" sz="2400" dirty="0">
                <a:solidFill>
                  <a:schemeClr val="tx1"/>
                </a:solidFill>
              </a:rPr>
              <a:t>Strategie 	</a:t>
            </a:r>
            <a:r>
              <a:rPr lang="de-DE" sz="2400" b="1" dirty="0">
                <a:solidFill>
                  <a:schemeClr val="tx1"/>
                </a:solidFill>
              </a:rPr>
              <a:t>Plan 5002</a:t>
            </a:r>
          </a:p>
        </p:txBody>
      </p:sp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A054F6EE-166F-088B-EAE7-62621492BAB1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53A4291B-04AA-0CCE-B301-ACDC4CD33CDC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2" action="ppaction://hlinksldjump"/>
            <a:extLst>
              <a:ext uri="{FF2B5EF4-FFF2-40B4-BE49-F238E27FC236}">
                <a16:creationId xmlns:a16="http://schemas.microsoft.com/office/drawing/2014/main" id="{3BDDD63C-98B1-4B49-A68A-C411106F5EBF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38534F2-CF77-DF73-2BF6-039524B4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728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04669-28FE-75B1-6522-47337B2D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DD2ED1A-BB2F-ED72-0A03-7D4D377107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Strategie und Maßnahmen 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002630-4B43-CA6D-555B-88FD1677FA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Fluss-Hochwasser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6D582E7-5D6F-4F06-0C60-35D6C488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5002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C8F7552-0130-8583-0CC8-607DADC394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05F549-EAB8-6B41-05D0-4A5A1DDC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98FC292-4AB4-5A24-5F34-87400BF24226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1528763"/>
          <a:ext cx="6840538" cy="6057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87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163953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1608326">
                  <a:extLst>
                    <a:ext uri="{9D8B030D-6E8A-4147-A177-3AD203B41FA5}">
                      <a16:colId xmlns:a16="http://schemas.microsoft.com/office/drawing/2014/main" val="4197595889"/>
                    </a:ext>
                  </a:extLst>
                </a:gridCol>
                <a:gridCol w="1997806">
                  <a:extLst>
                    <a:ext uri="{9D8B030D-6E8A-4147-A177-3AD203B41FA5}">
                      <a16:colId xmlns:a16="http://schemas.microsoft.com/office/drawing/2014/main" val="7255139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Schutzziele Sicherheitsinfrastruktur und Menschen  </a:t>
                      </a:r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Gefahrenbereich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Gefahr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Strategie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77967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55934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133902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511869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889836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267803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645771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023738" algn="l" defTabSz="755934" rtl="0" eaLnBrk="1" latinLnBrk="0" hangingPunct="1">
                        <a:defRPr sz="1488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Sicherheits-infrastruktur </a:t>
                      </a: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Gefahr für einrückende Einsatzkräfte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Risiken für Einsatzkräfte reduzieren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Einsatzkräfte frühzeitig alarmieren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36032586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Blockierte Rettungswege 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Störungen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beseitigen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Aufräumen nach Prioritäten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679795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Ausfall von Einrichtungen</a:t>
                      </a:r>
                      <a:endParaRPr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Verlegen an Ersatzstandort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Ersatzstandorte planen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2948799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sz="1488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Menschen </a:t>
                      </a:r>
                    </a:p>
                  </a:txBody>
                  <a:tcPr marL="36000" marR="0" marT="36000" marB="72000"/>
                </a:tc>
                <a:tc rowSpan="4">
                  <a:txBody>
                    <a:bodyPr/>
                    <a:lstStyle/>
                    <a:p>
                      <a:r>
                        <a:rPr lang="de-DE" dirty="0"/>
                        <a:t>Gefahr des Ertrinkens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Verteidigen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Technische Schutzmaßnahmen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1128402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fernhalten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Sperrung / Schließung von Verkehrswegen,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Objekten, Einrichtungen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41401339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aus Gefahrenbereich bringen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Evakuierungen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3331906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Personen im Gefahrenbereich belassen 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Warnen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Versorgen </a:t>
                      </a:r>
                    </a:p>
                    <a:p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Retten </a:t>
                      </a: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98973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81362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88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36000" marB="72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val="2457065516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335C32FA-478D-0F0B-7EDC-B58685C0DEF5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4C528132-74B6-56E2-36D4-1E06740E0AFE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9D6702AA-1AAA-2FBD-B102-4B5FAEF30EFA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9850B4-5141-EA0E-B179-5CFE6715C99F}"/>
              </a:ext>
            </a:extLst>
          </p:cNvPr>
          <p:cNvSpPr txBox="1"/>
          <p:nvPr/>
        </p:nvSpPr>
        <p:spPr>
          <a:xfrm rot="2200707">
            <a:off x="3818738" y="7448935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  <p:sp>
        <p:nvSpPr>
          <p:cNvPr id="5" name="Abgerundetes Rechteck 2">
            <a:hlinkClick r:id="rId4" action="ppaction://hlinksldjump"/>
            <a:extLst>
              <a:ext uri="{FF2B5EF4-FFF2-40B4-BE49-F238E27FC236}">
                <a16:creationId xmlns:a16="http://schemas.microsoft.com/office/drawing/2014/main" id="{3F5910EE-D2DC-5943-708E-804F797D0919}"/>
              </a:ext>
            </a:extLst>
          </p:cNvPr>
          <p:cNvSpPr/>
          <p:nvPr/>
        </p:nvSpPr>
        <p:spPr>
          <a:xfrm>
            <a:off x="503238" y="9275483"/>
            <a:ext cx="6840537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845" rIns="99690" bIns="498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Maßnahmen-Übersicht Flusshochwasser Plan 5005</a:t>
            </a:r>
          </a:p>
        </p:txBody>
      </p:sp>
    </p:spTree>
    <p:extLst>
      <p:ext uri="{BB962C8B-B14F-4D97-AF65-F5344CB8AC3E}">
        <p14:creationId xmlns:p14="http://schemas.microsoft.com/office/powerpoint/2010/main" val="2769765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7805-6C1C-5711-0E1F-043DC6AB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474A5B-5227-667A-01A9-86F08E29BE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Maßnahmen-Übersicht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C6EFC1-8C60-4A17-C54C-A049346F31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Fluss-Hochwasser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F0BCCD-D9CD-41E1-2A40-2C3DDE7A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5005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E39F580-40A3-1C4A-A693-F027F9C9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54841C2B-4274-2B95-3772-206BDAD685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feld 18">
            <a:hlinkClick r:id="rId2" action="ppaction://hlinksldjump"/>
            <a:extLst>
              <a:ext uri="{FF2B5EF4-FFF2-40B4-BE49-F238E27FC236}">
                <a16:creationId xmlns:a16="http://schemas.microsoft.com/office/drawing/2014/main" id="{C02E75CD-C1F4-BBC0-94FE-B7CB1BF9C7BA}"/>
              </a:ext>
            </a:extLst>
          </p:cNvPr>
          <p:cNvSpPr txBox="1"/>
          <p:nvPr/>
        </p:nvSpPr>
        <p:spPr>
          <a:xfrm>
            <a:off x="2050144" y="5254914"/>
            <a:ext cx="5201825" cy="428488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Verwaltungsstab einberufen Plan 110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2A045D3-D737-6CBF-018E-EA39782DB497}"/>
              </a:ext>
            </a:extLst>
          </p:cNvPr>
          <p:cNvSpPr txBox="1"/>
          <p:nvPr/>
        </p:nvSpPr>
        <p:spPr>
          <a:xfrm>
            <a:off x="557408" y="2614835"/>
            <a:ext cx="1384126" cy="982112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+mn-lt"/>
              </a:rPr>
              <a:t>Prognose </a:t>
            </a:r>
          </a:p>
          <a:p>
            <a:r>
              <a:rPr lang="de-DE" sz="1400" dirty="0">
                <a:solidFill>
                  <a:schemeClr val="tx1"/>
                </a:solidFill>
                <a:latin typeface="+mn-lt"/>
              </a:rPr>
              <a:t>HW 5</a:t>
            </a:r>
          </a:p>
          <a:p>
            <a:r>
              <a:rPr lang="de-DE" altLang="de-DE" sz="1400" dirty="0">
                <a:solidFill>
                  <a:schemeClr val="tx1"/>
                </a:solidFill>
                <a:latin typeface="+mn-lt"/>
              </a:rPr>
              <a:t>in 24 Stunden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A33C6BC-661F-B7D2-3150-BA878846E6E2}"/>
              </a:ext>
            </a:extLst>
          </p:cNvPr>
          <p:cNvSpPr txBox="1"/>
          <p:nvPr/>
        </p:nvSpPr>
        <p:spPr>
          <a:xfrm>
            <a:off x="4711223" y="4549394"/>
            <a:ext cx="1265130" cy="338545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Führungshaus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Textfeld 30">
            <a:hlinkClick r:id="rId3" action="ppaction://hlinksldjump"/>
            <a:extLst>
              <a:ext uri="{FF2B5EF4-FFF2-40B4-BE49-F238E27FC236}">
                <a16:creationId xmlns:a16="http://schemas.microsoft.com/office/drawing/2014/main" id="{7FB97D03-5262-72C3-797C-F1C0D12731A7}"/>
              </a:ext>
            </a:extLst>
          </p:cNvPr>
          <p:cNvSpPr txBox="1"/>
          <p:nvPr/>
        </p:nvSpPr>
        <p:spPr>
          <a:xfrm>
            <a:off x="3401757" y="2614835"/>
            <a:ext cx="2559262" cy="525848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Beginn Sperrungen</a:t>
            </a:r>
          </a:p>
          <a:p>
            <a:r>
              <a:rPr lang="de-DE" sz="1400" b="1" dirty="0"/>
              <a:t>Plan 5102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8134C27-AC5B-BA2C-BC80-D758F55859FC}"/>
              </a:ext>
            </a:extLst>
          </p:cNvPr>
          <p:cNvSpPr txBox="1"/>
          <p:nvPr/>
        </p:nvSpPr>
        <p:spPr>
          <a:xfrm>
            <a:off x="567345" y="3668477"/>
            <a:ext cx="1384126" cy="2226253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+mn-lt"/>
              </a:rPr>
              <a:t>Prognose </a:t>
            </a:r>
          </a:p>
          <a:p>
            <a:r>
              <a:rPr lang="de-DE" sz="1400" dirty="0">
                <a:solidFill>
                  <a:schemeClr val="tx1"/>
                </a:solidFill>
                <a:latin typeface="+mn-lt"/>
              </a:rPr>
              <a:t>HW 10</a:t>
            </a:r>
          </a:p>
          <a:p>
            <a:r>
              <a:rPr lang="de-DE" sz="1400" dirty="0">
                <a:solidFill>
                  <a:schemeClr val="tx1"/>
                </a:solidFill>
                <a:latin typeface="+mn-lt"/>
              </a:rPr>
              <a:t>in 24 Stunden </a:t>
            </a:r>
            <a:endParaRPr lang="de-DE" sz="1400" dirty="0">
              <a:latin typeface="+mn-lt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47EC54C-4DF1-462E-89A7-AFF703E593A5}"/>
              </a:ext>
            </a:extLst>
          </p:cNvPr>
          <p:cNvSpPr txBox="1"/>
          <p:nvPr/>
        </p:nvSpPr>
        <p:spPr>
          <a:xfrm>
            <a:off x="557408" y="5978369"/>
            <a:ext cx="1384126" cy="1958915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b="1"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Prognose </a:t>
            </a:r>
          </a:p>
          <a:p>
            <a:r>
              <a:rPr lang="de-DE" dirty="0">
                <a:solidFill>
                  <a:schemeClr val="tx1"/>
                </a:solidFill>
              </a:rPr>
              <a:t>HW 50</a:t>
            </a:r>
          </a:p>
          <a:p>
            <a:r>
              <a:rPr lang="de-DE" dirty="0">
                <a:solidFill>
                  <a:schemeClr val="tx1"/>
                </a:solidFill>
              </a:rPr>
              <a:t>in 24 Stunden</a:t>
            </a:r>
          </a:p>
          <a:p>
            <a:r>
              <a:rPr lang="de-DE" dirty="0">
                <a:solidFill>
                  <a:schemeClr val="tx1"/>
                </a:solidFill>
              </a:rPr>
              <a:t>(&gt; HW 10)</a:t>
            </a:r>
          </a:p>
        </p:txBody>
      </p:sp>
      <p:sp>
        <p:nvSpPr>
          <p:cNvPr id="23" name="Textfeld 22">
            <a:hlinkClick r:id="rId4" action="ppaction://hlinksldjump"/>
            <a:extLst>
              <a:ext uri="{FF2B5EF4-FFF2-40B4-BE49-F238E27FC236}">
                <a16:creationId xmlns:a16="http://schemas.microsoft.com/office/drawing/2014/main" id="{89DFFD66-20C2-4506-52E4-5A9386787E82}"/>
              </a:ext>
            </a:extLst>
          </p:cNvPr>
          <p:cNvSpPr txBox="1"/>
          <p:nvPr/>
        </p:nvSpPr>
        <p:spPr>
          <a:xfrm>
            <a:off x="3373492" y="3676789"/>
            <a:ext cx="2570077" cy="525848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Beginn Schutzmaßnahmen </a:t>
            </a:r>
          </a:p>
          <a:p>
            <a:r>
              <a:rPr lang="de-DE" sz="1400" b="1" dirty="0"/>
              <a:t>Plan 5205 </a:t>
            </a:r>
          </a:p>
        </p:txBody>
      </p:sp>
      <p:sp>
        <p:nvSpPr>
          <p:cNvPr id="10" name="Rechteck 9">
            <a:hlinkClick r:id="" action="ppaction://noaction"/>
            <a:extLst>
              <a:ext uri="{FF2B5EF4-FFF2-40B4-BE49-F238E27FC236}">
                <a16:creationId xmlns:a16="http://schemas.microsoft.com/office/drawing/2014/main" id="{7692E413-BBAD-14AB-E9C6-B5A9DA146EDB}"/>
              </a:ext>
            </a:extLst>
          </p:cNvPr>
          <p:cNvSpPr/>
          <p:nvPr/>
        </p:nvSpPr>
        <p:spPr>
          <a:xfrm>
            <a:off x="557408" y="2111303"/>
            <a:ext cx="1404000" cy="432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Pegel auf HMO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1AE2512-FD54-6B12-4302-A4E37398FA80}"/>
              </a:ext>
            </a:extLst>
          </p:cNvPr>
          <p:cNvSpPr txBox="1"/>
          <p:nvPr/>
        </p:nvSpPr>
        <p:spPr>
          <a:xfrm>
            <a:off x="576623" y="7993673"/>
            <a:ext cx="1384126" cy="78042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lt1"/>
                </a:solidFill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Prognose </a:t>
            </a:r>
          </a:p>
          <a:p>
            <a:r>
              <a:rPr lang="de-DE" dirty="0">
                <a:solidFill>
                  <a:schemeClr val="tx1"/>
                </a:solidFill>
              </a:rPr>
              <a:t>HW 100</a:t>
            </a:r>
          </a:p>
          <a:p>
            <a:r>
              <a:rPr lang="de-DE" dirty="0">
                <a:solidFill>
                  <a:schemeClr val="tx1"/>
                </a:solidFill>
              </a:rPr>
              <a:t>in 24 Stunden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C9AFCF-0CFD-B5B8-6CA6-205662938A48}"/>
              </a:ext>
            </a:extLst>
          </p:cNvPr>
          <p:cNvSpPr txBox="1"/>
          <p:nvPr/>
        </p:nvSpPr>
        <p:spPr>
          <a:xfrm>
            <a:off x="557408" y="8857731"/>
            <a:ext cx="1384126" cy="937622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lt1"/>
                </a:solidFill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Prognose </a:t>
            </a:r>
          </a:p>
          <a:p>
            <a:r>
              <a:rPr lang="de-DE" dirty="0">
                <a:solidFill>
                  <a:schemeClr val="tx1"/>
                </a:solidFill>
              </a:rPr>
              <a:t>HW Extrem</a:t>
            </a:r>
          </a:p>
          <a:p>
            <a:r>
              <a:rPr lang="de-DE" dirty="0">
                <a:solidFill>
                  <a:schemeClr val="tx1"/>
                </a:solidFill>
              </a:rPr>
              <a:t>= &gt; HW 100</a:t>
            </a:r>
          </a:p>
          <a:p>
            <a:r>
              <a:rPr lang="de-DE" dirty="0">
                <a:solidFill>
                  <a:schemeClr val="tx1"/>
                </a:solidFill>
              </a:rPr>
              <a:t>in 24 Stunden</a:t>
            </a:r>
          </a:p>
        </p:txBody>
      </p:sp>
      <p:sp>
        <p:nvSpPr>
          <p:cNvPr id="16" name="Textfeld 15">
            <a:hlinkClick r:id="rId5" action="ppaction://hlinksldjump"/>
            <a:extLst>
              <a:ext uri="{FF2B5EF4-FFF2-40B4-BE49-F238E27FC236}">
                <a16:creationId xmlns:a16="http://schemas.microsoft.com/office/drawing/2014/main" id="{3CF38D5C-0ED8-D671-F838-3411CDE61123}"/>
              </a:ext>
            </a:extLst>
          </p:cNvPr>
          <p:cNvSpPr txBox="1"/>
          <p:nvPr/>
        </p:nvSpPr>
        <p:spPr>
          <a:xfrm>
            <a:off x="2051929" y="5978370"/>
            <a:ext cx="2520866" cy="428488"/>
          </a:xfrm>
          <a:prstGeom prst="rect">
            <a:avLst/>
          </a:prstGeom>
          <a:solidFill>
            <a:srgbClr val="FF0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Beginn Evakuierungen 6002</a:t>
            </a:r>
          </a:p>
        </p:txBody>
      </p:sp>
      <p:sp>
        <p:nvSpPr>
          <p:cNvPr id="17" name="Textfeld 16">
            <a:hlinkClick r:id="rId6" action="ppaction://hlinksldjump"/>
            <a:extLst>
              <a:ext uri="{FF2B5EF4-FFF2-40B4-BE49-F238E27FC236}">
                <a16:creationId xmlns:a16="http://schemas.microsoft.com/office/drawing/2014/main" id="{3163D04A-DDC2-391F-6D2A-360C8E2F7B31}"/>
              </a:ext>
            </a:extLst>
          </p:cNvPr>
          <p:cNvSpPr txBox="1"/>
          <p:nvPr/>
        </p:nvSpPr>
        <p:spPr>
          <a:xfrm>
            <a:off x="2053397" y="2083617"/>
            <a:ext cx="3907622" cy="459686"/>
          </a:xfrm>
          <a:prstGeom prst="rect">
            <a:avLst/>
          </a:prstGeom>
          <a:solidFill>
            <a:srgbClr val="FFFF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i="0" dirty="0">
                <a:effectLst/>
              </a:rPr>
              <a:t>Erste Lagebesprechung Hochwasser</a:t>
            </a:r>
          </a:p>
          <a:p>
            <a:r>
              <a:rPr lang="de-DE" sz="1400" b="1" dirty="0"/>
              <a:t>Plan 5007</a:t>
            </a:r>
            <a:r>
              <a:rPr lang="de-DE" sz="1400" b="1" i="0" dirty="0">
                <a:effectLst/>
              </a:rPr>
              <a:t> </a:t>
            </a:r>
            <a:endParaRPr kumimoji="0" lang="de-DE" altLang="de-DE" sz="1400" b="1" i="0" u="none" strike="noStrike" cap="none" normalizeH="0" baseline="0" dirty="0">
              <a:ln>
                <a:noFill/>
              </a:ln>
              <a:effectLst/>
            </a:endParaRPr>
          </a:p>
          <a:p>
            <a:endParaRPr lang="de-DE" sz="1400" b="1" i="0" dirty="0">
              <a:effectLst/>
              <a:latin typeface="DejaVuSansBook"/>
            </a:endParaRPr>
          </a:p>
          <a:p>
            <a:endParaRPr lang="de-DE" sz="1400" b="1" i="0" dirty="0">
              <a:effectLst/>
              <a:latin typeface="DejaVuSansBook"/>
            </a:endParaRPr>
          </a:p>
          <a:p>
            <a:endParaRPr lang="de-DE" sz="1400" b="1" dirty="0"/>
          </a:p>
        </p:txBody>
      </p:sp>
      <p:sp>
        <p:nvSpPr>
          <p:cNvPr id="29" name="Textfeld 28">
            <a:hlinkClick r:id="rId7" action="ppaction://hlinksldjump"/>
            <a:extLst>
              <a:ext uri="{FF2B5EF4-FFF2-40B4-BE49-F238E27FC236}">
                <a16:creationId xmlns:a16="http://schemas.microsoft.com/office/drawing/2014/main" id="{66CFC7CA-6522-0E83-6ED5-9838375B0B5C}"/>
              </a:ext>
            </a:extLst>
          </p:cNvPr>
          <p:cNvSpPr txBox="1"/>
          <p:nvPr/>
        </p:nvSpPr>
        <p:spPr>
          <a:xfrm>
            <a:off x="2050144" y="4405323"/>
            <a:ext cx="1258648" cy="723069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Beginn Schließungen</a:t>
            </a:r>
          </a:p>
          <a:p>
            <a:r>
              <a:rPr lang="de-DE" sz="1400" b="1" dirty="0"/>
              <a:t>Plan 5302</a:t>
            </a:r>
          </a:p>
        </p:txBody>
      </p:sp>
      <p:sp>
        <p:nvSpPr>
          <p:cNvPr id="32" name="Textfeld 31">
            <a:hlinkClick r:id="rId8" action="ppaction://hlinksldjump"/>
            <a:extLst>
              <a:ext uri="{FF2B5EF4-FFF2-40B4-BE49-F238E27FC236}">
                <a16:creationId xmlns:a16="http://schemas.microsoft.com/office/drawing/2014/main" id="{2AE25D26-6D63-A929-2AAE-0C09EC254171}"/>
              </a:ext>
            </a:extLst>
          </p:cNvPr>
          <p:cNvSpPr txBox="1"/>
          <p:nvPr/>
        </p:nvSpPr>
        <p:spPr>
          <a:xfrm>
            <a:off x="3398097" y="7984926"/>
            <a:ext cx="2545472" cy="319498"/>
          </a:xfrm>
          <a:prstGeom prst="rect">
            <a:avLst/>
          </a:prstGeom>
          <a:solidFill>
            <a:srgbClr val="FFC000"/>
          </a:solidFill>
        </p:spPr>
        <p:txBody>
          <a:bodyPr wrap="square" lIns="36000" rIns="36000" rtlCol="0">
            <a:noAutofit/>
          </a:bodyPr>
          <a:lstStyle/>
          <a:p>
            <a:r>
              <a:rPr lang="de-DE" sz="1400" b="1" dirty="0"/>
              <a:t>Mobile Elemente Plan 5405</a:t>
            </a:r>
          </a:p>
        </p:txBody>
      </p:sp>
      <p:sp>
        <p:nvSpPr>
          <p:cNvPr id="13" name="Rechteck 12">
            <a:hlinkClick r:id="rId9" action="ppaction://hlinksldjump"/>
            <a:extLst>
              <a:ext uri="{FF2B5EF4-FFF2-40B4-BE49-F238E27FC236}">
                <a16:creationId xmlns:a16="http://schemas.microsoft.com/office/drawing/2014/main" id="{AC9B7CA9-0B11-CB62-9E8F-DDE3077274D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8" name="Rechteck 17">
            <a:hlinkClick r:id="rId10" action="ppaction://hlinksldjump"/>
            <a:extLst>
              <a:ext uri="{FF2B5EF4-FFF2-40B4-BE49-F238E27FC236}">
                <a16:creationId xmlns:a16="http://schemas.microsoft.com/office/drawing/2014/main" id="{D5B4096A-AE49-DA2B-571F-3B42487B0EEF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24" name="Rechteck 23">
            <a:hlinkClick r:id="rId11" action="ppaction://hlinksldjump"/>
            <a:extLst>
              <a:ext uri="{FF2B5EF4-FFF2-40B4-BE49-F238E27FC236}">
                <a16:creationId xmlns:a16="http://schemas.microsoft.com/office/drawing/2014/main" id="{088D4CB7-698D-B23B-5F78-AFB2D99DF3F3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069EEB-1A35-E80A-14D0-C1262C08B823}"/>
              </a:ext>
            </a:extLst>
          </p:cNvPr>
          <p:cNvSpPr txBox="1"/>
          <p:nvPr/>
        </p:nvSpPr>
        <p:spPr>
          <a:xfrm rot="2200707">
            <a:off x="5014973" y="6438439"/>
            <a:ext cx="2392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Keine allgemeine Vorgabe </a:t>
            </a:r>
          </a:p>
          <a:p>
            <a:pPr algn="ctr"/>
            <a:r>
              <a:rPr lang="de-DE" dirty="0"/>
              <a:t>Nur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2318902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7C86A-8208-67B6-5587-1F71C0BD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5C725-1E96-114D-343A-EFBA3887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5007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811376-491E-2689-793B-9B3EF20514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Checkliste Lagebesprechungen</a:t>
            </a:r>
          </a:p>
          <a:p>
            <a:r>
              <a:rPr lang="de-DE" dirty="0"/>
              <a:t>Hochwasser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69C393-739D-4EF2-9075-01EC02F8A6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Fluss-Hochwasser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3BA4E60-309B-F16A-248E-C865B63F62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30">
            <a:extLst>
              <a:ext uri="{FF2B5EF4-FFF2-40B4-BE49-F238E27FC236}">
                <a16:creationId xmlns:a16="http://schemas.microsoft.com/office/drawing/2014/main" id="{FBC10EEB-87FB-0A3B-A1DB-72147DE0B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84839"/>
              </p:ext>
            </p:extLst>
          </p:nvPr>
        </p:nvGraphicFramePr>
        <p:xfrm>
          <a:off x="503237" y="1528763"/>
          <a:ext cx="6840538" cy="8206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5594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1196236">
                  <a:extLst>
                    <a:ext uri="{9D8B030D-6E8A-4147-A177-3AD203B41FA5}">
                      <a16:colId xmlns:a16="http://schemas.microsoft.com/office/drawing/2014/main" val="293453929"/>
                    </a:ext>
                  </a:extLst>
                </a:gridCol>
                <a:gridCol w="1196236">
                  <a:extLst>
                    <a:ext uri="{9D8B030D-6E8A-4147-A177-3AD203B41FA5}">
                      <a16:colId xmlns:a16="http://schemas.microsoft.com/office/drawing/2014/main" val="4241649808"/>
                    </a:ext>
                  </a:extLst>
                </a:gridCol>
                <a:gridCol w="2392472">
                  <a:extLst>
                    <a:ext uri="{9D8B030D-6E8A-4147-A177-3AD203B41FA5}">
                      <a16:colId xmlns:a16="http://schemas.microsoft.com/office/drawing/2014/main" val="4157133041"/>
                    </a:ext>
                  </a:extLst>
                </a:gridCol>
              </a:tblGrid>
              <a:tr h="284999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72000" marT="36000" marB="7200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Aktuelle Lage </a:t>
                      </a: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6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Datum, Uhrzeit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/>
                </a:tc>
                <a:tc gridSpan="3"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6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Leitung</a:t>
                      </a:r>
                    </a:p>
                  </a:txBody>
                  <a:tcPr marL="72000" marT="36000" marB="36000"/>
                </a:tc>
                <a:tc gridSpan="3"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94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Gewässer</a:t>
                      </a: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Außergewöhnliche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    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YYY    □ ZZZ    □ □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6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HVZ-Vorhersage</a:t>
                      </a: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Höchststand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HQ</a:t>
                      </a:r>
                      <a:r>
                        <a:rPr lang="de-DE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	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HQ</a:t>
                      </a:r>
                      <a:r>
                        <a:rPr lang="de-DE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	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HQ</a:t>
                      </a:r>
                      <a:r>
                        <a:rPr lang="de-DE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	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HQ</a:t>
                      </a:r>
                      <a:r>
                        <a:rPr lang="de-DE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</a:t>
                      </a:r>
                    </a:p>
                    <a:p>
                      <a:pPr algn="l" hangingPunct="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HQ		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über historischem Höchststand</a:t>
                      </a:r>
                    </a:p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Pegelstände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steigend 	□ fallend 		□ gleichbleibend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68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Wasserdargebot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zunehmend 	□ abnehmend  	□ gleichbleibend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64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Großwetterlage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/>
                      <a:r>
                        <a:rPr lang="de-DE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z.B. Vb5-Lage </a:t>
                      </a: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4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Niederschläge erfolgt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ergiebig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□ extrem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37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Starkregen erwartet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nein	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stark 	□ heftig 	□ extrem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172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Dauerregen erwartet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nein 	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Dauer 	□ ergiebig  □ extrem ergiebig 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89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Tauwetter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nein 	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normal 	□ stark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93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Bodenfeuchte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trocken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 	□ normal		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gesättigt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61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Eisgang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nein 	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ja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47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Sonderlagen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Baumaßnahmen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Veranstaltungen □ Sonstige</a:t>
                      </a:r>
                    </a:p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05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Personal-Ressourcen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normal 	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 aktueller Engpass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34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Einschätzung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hangingPunct="0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unkritisch 	□ kritisch 	□ extrem kritisch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574"/>
                  </a:ext>
                </a:extLst>
              </a:tr>
              <a:tr h="159081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Maßnahmen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Formblatt nächste Seite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16845"/>
                  </a:ext>
                </a:extLst>
              </a:tr>
              <a:tr h="477244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07327"/>
                  </a:ext>
                </a:extLst>
              </a:tr>
              <a:tr h="318163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32805"/>
                  </a:ext>
                </a:extLst>
              </a:tr>
              <a:tr h="159081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73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Nächste Lagebesprechung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Uhrzeit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Teilnehmer </a:t>
                      </a:r>
                    </a:p>
                  </a:txBody>
                  <a:tcPr marL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05007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25CA56AA-75C0-320D-4F0C-0401C0E10785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13550C14-DFBF-0780-F5B9-44BCA625EDCD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D7813F97-F9EC-D2DB-6E7A-CC2F3F9CBB2E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CF8BC0-80F7-353E-7225-4A16C1AB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8683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2C7C9-8606-0EBB-D6CA-A22181B4D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F91A3-6220-7A01-46A9-43B281D9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3790D3-43E4-CB8A-71A0-B770F6E118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Lagebesprechung: Maßnahmen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77051A-BA23-2852-B569-34A216696E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Fluss-Hochwasser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C9C17F0-70CB-5D02-A284-87327575919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30">
            <a:extLst>
              <a:ext uri="{FF2B5EF4-FFF2-40B4-BE49-F238E27FC236}">
                <a16:creationId xmlns:a16="http://schemas.microsoft.com/office/drawing/2014/main" id="{D4D52650-BEB4-9766-E1DE-54604CCFDD25}"/>
              </a:ext>
            </a:extLst>
          </p:cNvPr>
          <p:cNvGraphicFramePr>
            <a:graphicFrameLocks noGrp="1"/>
          </p:cNvGraphicFramePr>
          <p:nvPr/>
        </p:nvGraphicFramePr>
        <p:xfrm>
          <a:off x="503237" y="1525564"/>
          <a:ext cx="6840538" cy="813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020">
                  <a:extLst>
                    <a:ext uri="{9D8B030D-6E8A-4147-A177-3AD203B41FA5}">
                      <a16:colId xmlns:a16="http://schemas.microsoft.com/office/drawing/2014/main" val="3278481393"/>
                    </a:ext>
                  </a:extLst>
                </a:gridCol>
                <a:gridCol w="4652644">
                  <a:extLst>
                    <a:ext uri="{9D8B030D-6E8A-4147-A177-3AD203B41FA5}">
                      <a16:colId xmlns:a16="http://schemas.microsoft.com/office/drawing/2014/main" val="293453929"/>
                    </a:ext>
                  </a:extLst>
                </a:gridCol>
                <a:gridCol w="773874">
                  <a:extLst>
                    <a:ext uri="{9D8B030D-6E8A-4147-A177-3AD203B41FA5}">
                      <a16:colId xmlns:a16="http://schemas.microsoft.com/office/drawing/2014/main" val="3421907624"/>
                    </a:ext>
                  </a:extLst>
                </a:gridCol>
              </a:tblGrid>
              <a:tr h="284999">
                <a:tc gridSpan="3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Lagebesprechung vom …………… Uhrzeit ……………….</a:t>
                      </a:r>
                    </a:p>
                  </a:txBody>
                  <a:tcPr marL="72000" marT="36000" marB="72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0000"/>
                        </a:lnSpc>
                      </a:pPr>
                      <a:endParaRPr lang="de-DE" sz="18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05129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Zuständigkeit </a:t>
                      </a: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72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6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extLst>
                  <a:ext uri="{0D108BD9-81ED-4DB2-BD59-A6C34878D82A}">
                    <a16:rowId xmlns:a16="http://schemas.microsoft.com/office/drawing/2014/main" val="345966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/>
                </a:tc>
                <a:extLst>
                  <a:ext uri="{0D108BD9-81ED-4DB2-BD59-A6C34878D82A}">
                    <a16:rowId xmlns:a16="http://schemas.microsoft.com/office/drawing/2014/main" val="2200794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6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08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33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2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8876"/>
                  </a:ext>
                </a:extLst>
              </a:tr>
            </a:tbl>
          </a:graphicData>
        </a:graphic>
      </p:graphicFrame>
      <p:sp>
        <p:nvSpPr>
          <p:cNvPr id="12" name="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B8D176EF-7355-E8F6-8E90-D8B645E6D01B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3" action="ppaction://hlinksldjump"/>
            <a:extLst>
              <a:ext uri="{FF2B5EF4-FFF2-40B4-BE49-F238E27FC236}">
                <a16:creationId xmlns:a16="http://schemas.microsoft.com/office/drawing/2014/main" id="{A3A9B026-206E-FFEF-44DE-8704D6DD6CD0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44379139-A37A-EC79-FE74-578619DA9A8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6155B9-245A-023A-098B-A7BC068F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4403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B465A-7E1A-D7E3-AFC1-ED813E048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A56207A-AC6F-3EBD-0D3E-B60A1E2F5E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Sperrungen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35D6DA1-136B-C12C-9A2F-3DE6167491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Fluss-Hochwasser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7BFA4A6-87DE-C4D5-7C63-6618BAB1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5102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D85375E-5574-C191-86BA-99D28B614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B2EC69-826A-8250-A469-BCC6D59F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99A78E44-36CC-24A1-D686-2B4CAE441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7848"/>
              </p:ext>
            </p:extLst>
          </p:nvPr>
        </p:nvGraphicFramePr>
        <p:xfrm>
          <a:off x="503238" y="1528763"/>
          <a:ext cx="6840537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681">
                  <a:extLst>
                    <a:ext uri="{9D8B030D-6E8A-4147-A177-3AD203B41FA5}">
                      <a16:colId xmlns:a16="http://schemas.microsoft.com/office/drawing/2014/main" val="613086357"/>
                    </a:ext>
                  </a:extLst>
                </a:gridCol>
                <a:gridCol w="1046193">
                  <a:extLst>
                    <a:ext uri="{9D8B030D-6E8A-4147-A177-3AD203B41FA5}">
                      <a16:colId xmlns:a16="http://schemas.microsoft.com/office/drawing/2014/main" val="701276737"/>
                    </a:ext>
                  </a:extLst>
                </a:gridCol>
                <a:gridCol w="367971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25834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280115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Auslöser </a:t>
                      </a:r>
                    </a:p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[Pegel X]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Bauhof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Radweg Badstraße sperren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5105</a:t>
                      </a:r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Kappelgasse sperren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5107</a:t>
                      </a:r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709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50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64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Autobahn-meisterei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Abfahrten Autobahn sperren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69928"/>
                  </a:ext>
                </a:extLst>
              </a:tr>
            </a:tbl>
          </a:graphicData>
        </a:graphic>
      </p:graphicFrame>
      <p:sp>
        <p:nvSpPr>
          <p:cNvPr id="3" name="Rechteck 2">
            <a:hlinkClick r:id="rId4" action="ppaction://hlinksldjump"/>
            <a:extLst>
              <a:ext uri="{FF2B5EF4-FFF2-40B4-BE49-F238E27FC236}">
                <a16:creationId xmlns:a16="http://schemas.microsoft.com/office/drawing/2014/main" id="{5DA101EA-887B-8B78-F73C-54B1463CAEB7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4" name="Rechteck 3">
            <a:hlinkClick r:id="rId5" action="ppaction://hlinksldjump"/>
            <a:extLst>
              <a:ext uri="{FF2B5EF4-FFF2-40B4-BE49-F238E27FC236}">
                <a16:creationId xmlns:a16="http://schemas.microsoft.com/office/drawing/2014/main" id="{A79AE6E9-3CAC-A337-DABC-CB36AE12246A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6" action="ppaction://hlinksldjump"/>
            <a:extLst>
              <a:ext uri="{FF2B5EF4-FFF2-40B4-BE49-F238E27FC236}">
                <a16:creationId xmlns:a16="http://schemas.microsoft.com/office/drawing/2014/main" id="{501D5977-FC1F-EA30-CB5C-15597BE07EB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49778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Impressum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42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E0BF057-740C-EF70-323E-C23394122E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EEFBA5F-E67B-DE4B-062F-CEDA204B8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55685"/>
              </p:ext>
            </p:extLst>
          </p:nvPr>
        </p:nvGraphicFramePr>
        <p:xfrm>
          <a:off x="503237" y="1540223"/>
          <a:ext cx="6840538" cy="449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Funktion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Zuständige Stelle / Person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Herausgeber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Federführung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Ansprechstelle für Korrekturen etc.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9364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Verfasser des Musterplans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Ansprechpartner für grundsätzliche Verbesserungen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Christian Brauner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Risk Management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Langackernstraße 16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79289 Horben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T.: 0761 2909022</a:t>
                      </a:r>
                    </a:p>
                    <a:p>
                      <a:pPr fontAlgn="base">
                        <a:spcBef>
                          <a:spcPct val="0"/>
                        </a:spcBef>
                        <a:tabLst>
                          <a:tab pos="408940" algn="l"/>
                          <a:tab pos="1936115" algn="l"/>
                        </a:tabLst>
                      </a:pP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brauner@brauner.org</a:t>
                      </a:r>
                      <a:r>
                        <a:rPr lang="de-DE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</a:tbl>
          </a:graphicData>
        </a:graphic>
      </p:graphicFrame>
      <p:sp>
        <p:nvSpPr>
          <p:cNvPr id="3" name="Rechteck 2">
            <a:hlinkClick r:id="rId3" action="ppaction://hlinksldjump"/>
            <a:extLst>
              <a:ext uri="{FF2B5EF4-FFF2-40B4-BE49-F238E27FC236}">
                <a16:creationId xmlns:a16="http://schemas.microsoft.com/office/drawing/2014/main" id="{2FDF5DB4-AECD-9735-D51F-FAC3CDC7E76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6" name="Rechteck 5">
            <a:hlinkClick r:id="rId4" action="ppaction://hlinksldjump"/>
            <a:extLst>
              <a:ext uri="{FF2B5EF4-FFF2-40B4-BE49-F238E27FC236}">
                <a16:creationId xmlns:a16="http://schemas.microsoft.com/office/drawing/2014/main" id="{FFC7C543-28E8-104E-4E71-2E4542344EB0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5D533A58-6E5A-372F-13C0-F3CD40234F4A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06FA137-5456-0B51-0125-26F62CCA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092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8BF307D-43D4-B2B0-D60C-155DC4694F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Badstraße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E78792-274B-72B1-C182-8449CA754A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Sperrungen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7472FFD-8B63-8D1E-4625-F4C6D5A8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5105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9AA506D-2F74-28D6-B040-122693982D3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4B0B41-8A4F-960B-D318-091A0E77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A052751-E13A-BA16-5E6A-A9C09D61E9B6}"/>
              </a:ext>
            </a:extLst>
          </p:cNvPr>
          <p:cNvGrpSpPr/>
          <p:nvPr/>
        </p:nvGrpSpPr>
        <p:grpSpPr>
          <a:xfrm>
            <a:off x="503238" y="3304692"/>
            <a:ext cx="5741169" cy="6860092"/>
            <a:chOff x="762967" y="2734758"/>
            <a:chExt cx="5741169" cy="6860092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476C0BED-EEDE-6D15-7A96-064363318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8" b="3411"/>
            <a:stretch/>
          </p:blipFill>
          <p:spPr>
            <a:xfrm>
              <a:off x="762967" y="2734758"/>
              <a:ext cx="5741169" cy="6860092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CED21A4-97C1-DBF9-84B0-CD067871EB58}"/>
                </a:ext>
              </a:extLst>
            </p:cNvPr>
            <p:cNvSpPr>
              <a:spLocks/>
            </p:cNvSpPr>
            <p:nvPr/>
          </p:nvSpPr>
          <p:spPr>
            <a:xfrm>
              <a:off x="1743186" y="4510172"/>
              <a:ext cx="201761" cy="2017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3B49A53-74C3-5C5D-B547-9D533D53455B}"/>
                </a:ext>
              </a:extLst>
            </p:cNvPr>
            <p:cNvSpPr>
              <a:spLocks/>
            </p:cNvSpPr>
            <p:nvPr/>
          </p:nvSpPr>
          <p:spPr>
            <a:xfrm>
              <a:off x="2953375" y="5346700"/>
              <a:ext cx="201761" cy="2017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5FEAB39-AF92-9FBE-5521-B73916C4E3DD}"/>
                </a:ext>
              </a:extLst>
            </p:cNvPr>
            <p:cNvSpPr>
              <a:spLocks/>
            </p:cNvSpPr>
            <p:nvPr/>
          </p:nvSpPr>
          <p:spPr>
            <a:xfrm>
              <a:off x="3431790" y="5759450"/>
              <a:ext cx="201761" cy="2017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842E5D3-2F62-9E57-4C76-0539CF890600}"/>
                </a:ext>
              </a:extLst>
            </p:cNvPr>
            <p:cNvSpPr>
              <a:spLocks/>
            </p:cNvSpPr>
            <p:nvPr/>
          </p:nvSpPr>
          <p:spPr>
            <a:xfrm>
              <a:off x="4310397" y="6540500"/>
              <a:ext cx="201761" cy="2017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6176093-450E-A04A-C9D3-6EE4A5BFAB09}"/>
                </a:ext>
              </a:extLst>
            </p:cNvPr>
            <p:cNvSpPr>
              <a:spLocks/>
            </p:cNvSpPr>
            <p:nvPr/>
          </p:nvSpPr>
          <p:spPr>
            <a:xfrm>
              <a:off x="5421647" y="8464550"/>
              <a:ext cx="201761" cy="2017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8978DCA2-A572-CA0F-FCD0-E2F45782437A}"/>
                </a:ext>
              </a:extLst>
            </p:cNvPr>
            <p:cNvSpPr>
              <a:spLocks/>
            </p:cNvSpPr>
            <p:nvPr/>
          </p:nvSpPr>
          <p:spPr>
            <a:xfrm>
              <a:off x="5623408" y="9393089"/>
              <a:ext cx="201761" cy="2017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90DCBD7D-3E68-290C-95E2-98F1CBA57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72214"/>
              </p:ext>
            </p:extLst>
          </p:nvPr>
        </p:nvGraphicFramePr>
        <p:xfrm>
          <a:off x="503238" y="1528763"/>
          <a:ext cx="6840537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16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4447206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Bauhof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Ab HW 5 bei steigender Tendenz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Radweg Badstraße sperren mit VZ 250 wie markiert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</a:tbl>
          </a:graphicData>
        </a:graphic>
      </p:graphicFrame>
      <p:sp>
        <p:nvSpPr>
          <p:cNvPr id="3" name="Rechteck 2">
            <a:hlinkClick r:id="rId3" action="ppaction://hlinksldjump"/>
            <a:extLst>
              <a:ext uri="{FF2B5EF4-FFF2-40B4-BE49-F238E27FC236}">
                <a16:creationId xmlns:a16="http://schemas.microsoft.com/office/drawing/2014/main" id="{E2BACEB8-416A-D009-1739-74538988D53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:a16="http://schemas.microsoft.com/office/drawing/2014/main" id="{25A91BE9-5D10-CA2D-68B6-16DDBDC62986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4" name="Rechteck 13">
            <a:hlinkClick r:id="rId5" action="ppaction://hlinksldjump"/>
            <a:extLst>
              <a:ext uri="{FF2B5EF4-FFF2-40B4-BE49-F238E27FC236}">
                <a16:creationId xmlns:a16="http://schemas.microsoft.com/office/drawing/2014/main" id="{AAA18BC5-7061-E8CC-44B6-B7DF9758B443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102621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E52E7-4AC3-06D3-980C-AF719F4F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E475D72-8B99-0448-560D-FC9418FAA9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Kappelgasse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D3ABD96-D05A-E983-C20D-9BF281B328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Sperrungen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0ADCCF9-A262-F106-E7E6-7BD7C59B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5107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EC49004-C448-025C-DA5C-2024E79414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F7CEE5-EB25-7902-7C5D-E38687E1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F008BE1E-907F-00E1-1B23-146228050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52066"/>
              </p:ext>
            </p:extLst>
          </p:nvPr>
        </p:nvGraphicFramePr>
        <p:xfrm>
          <a:off x="503238" y="1528763"/>
          <a:ext cx="6840537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16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4447206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Bauhof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Ab HW 10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Kappelgasse sperren mit VZ 250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F506253-9539-EF70-CC1E-757697F3BD6C}"/>
              </a:ext>
            </a:extLst>
          </p:cNvPr>
          <p:cNvGrpSpPr/>
          <p:nvPr/>
        </p:nvGrpSpPr>
        <p:grpSpPr>
          <a:xfrm>
            <a:off x="503238" y="3360103"/>
            <a:ext cx="6835486" cy="4763025"/>
            <a:chOff x="773838" y="5016862"/>
            <a:chExt cx="6569937" cy="4577988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E2FBBD4-435A-6A0C-C60C-AD7460AA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838" y="5016862"/>
              <a:ext cx="6569937" cy="4577988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E69D2F8-2273-202A-7E08-079021DA85D7}"/>
                </a:ext>
              </a:extLst>
            </p:cNvPr>
            <p:cNvSpPr>
              <a:spLocks/>
            </p:cNvSpPr>
            <p:nvPr/>
          </p:nvSpPr>
          <p:spPr>
            <a:xfrm>
              <a:off x="3542563" y="6485843"/>
              <a:ext cx="201761" cy="2017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695F2CF0-523D-6175-476D-AE5D3FC6CA82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7" name="Rechteck 16">
            <a:hlinkClick r:id="rId4" action="ppaction://hlinksldjump"/>
            <a:extLst>
              <a:ext uri="{FF2B5EF4-FFF2-40B4-BE49-F238E27FC236}">
                <a16:creationId xmlns:a16="http://schemas.microsoft.com/office/drawing/2014/main" id="{6086E494-8394-AB31-434A-D0F1D4D7A2D7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8" name="Rechteck 17">
            <a:hlinkClick r:id="rId5" action="ppaction://hlinksldjump"/>
            <a:extLst>
              <a:ext uri="{FF2B5EF4-FFF2-40B4-BE49-F238E27FC236}">
                <a16:creationId xmlns:a16="http://schemas.microsoft.com/office/drawing/2014/main" id="{3348E87F-91AB-A6E7-7E7A-D9DE828BC200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1653186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9086E-AC34-F260-3593-55F1F66C7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2C05957-1450-CB06-1CFA-96FED80FFF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Technische Schutzmaßnahmen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95BF1B8-E6CD-9835-59C8-6F3F06E591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Fluss-Hochwasser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6F44983-8D4E-0EF6-A037-474EA20D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5202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0BD0334-BCC6-B6D5-1D14-3B53CA1866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00F6BC-FC8D-05D2-C9AF-240A2927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D154E58B-2F02-9D3A-28B8-26B6FF26EDA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810E42DE-56B6-03E8-DF59-7AAD6512C3F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CFB85C2E-3E99-B10D-FB26-2D45850A8553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3C85C3AE-860E-C34D-B339-86DBEEADA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39795"/>
              </p:ext>
            </p:extLst>
          </p:nvPr>
        </p:nvGraphicFramePr>
        <p:xfrm>
          <a:off x="503238" y="1528763"/>
          <a:ext cx="6840537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681">
                  <a:extLst>
                    <a:ext uri="{9D8B030D-6E8A-4147-A177-3AD203B41FA5}">
                      <a16:colId xmlns:a16="http://schemas.microsoft.com/office/drawing/2014/main" val="613086357"/>
                    </a:ext>
                  </a:extLst>
                </a:gridCol>
                <a:gridCol w="1046193">
                  <a:extLst>
                    <a:ext uri="{9D8B030D-6E8A-4147-A177-3AD203B41FA5}">
                      <a16:colId xmlns:a16="http://schemas.microsoft.com/office/drawing/2014/main" val="701276737"/>
                    </a:ext>
                  </a:extLst>
                </a:gridCol>
                <a:gridCol w="367971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25834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280115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Auslöser </a:t>
                      </a:r>
                    </a:p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[Pegel X]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Bauhof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Wehr kontrollieren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67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Rückstaueinrichtung schließen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709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Klärwärter informieren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50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Pumpwerk abschalten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64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Dammbalken Rathausgarage setzen / kontrollieren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69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792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831E7-1FD4-222B-5123-9CA665F25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CA4DE79-6676-2DE2-8E4E-33C040C606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Schließungen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5BA621-DF93-3B19-8BCC-B1E111C8D0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Fluss-Hochwasser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910ED49-9CF7-43B8-192A-4F6A2DDC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5302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1A81150-8180-CCA3-E3AC-BA8F536B60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270521-9820-C1F2-FA20-18D867F3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9031156-A6F2-4745-5BA9-1B560D541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65337"/>
              </p:ext>
            </p:extLst>
          </p:nvPr>
        </p:nvGraphicFramePr>
        <p:xfrm>
          <a:off x="503237" y="1528763"/>
          <a:ext cx="6840539" cy="217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887">
                  <a:extLst>
                    <a:ext uri="{9D8B030D-6E8A-4147-A177-3AD203B41FA5}">
                      <a16:colId xmlns:a16="http://schemas.microsoft.com/office/drawing/2014/main" val="374813027"/>
                    </a:ext>
                  </a:extLst>
                </a:gridCol>
                <a:gridCol w="3724118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986010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524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Zuständig: Ortspolizeibehörde 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4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Einrichtung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j-lt"/>
                        </a:rPr>
                        <a:t>ab HW 10</a:t>
                      </a:r>
                      <a:endParaRPr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+mj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+mj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7138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j-lt"/>
                        </a:rPr>
                        <a:t>ab HW 50 </a:t>
                      </a:r>
                      <a:endParaRPr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+mj-lt"/>
                        </a:rPr>
                        <a:t>KIGA St. Raphael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dirty="0">
                          <a:latin typeface="+mj-lt"/>
                          <a:ea typeface="Open Sans" panose="020B0606030504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5305</a:t>
                      </a:r>
                      <a:endParaRPr lang="de-DE" sz="1400" b="0" i="0" dirty="0">
                        <a:latin typeface="+mj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+mj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70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j-lt"/>
                        </a:rPr>
                        <a:t>ab HW 100 </a:t>
                      </a:r>
                      <a:endParaRPr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+mj-lt"/>
                        </a:rPr>
                        <a:t>Gymnasium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74494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j-lt"/>
                        </a:rPr>
                        <a:t>ab HW Extrem </a:t>
                      </a:r>
                      <a:endParaRPr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45271"/>
                  </a:ext>
                </a:extLst>
              </a:tr>
            </a:tbl>
          </a:graphicData>
        </a:graphic>
      </p:graphicFrame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54DAD498-B47F-F96F-6A0C-E06AE3FCD8B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DAA60204-FEF1-9248-2D3B-A51C6C4B1445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5" action="ppaction://hlinksldjump"/>
            <a:extLst>
              <a:ext uri="{FF2B5EF4-FFF2-40B4-BE49-F238E27FC236}">
                <a16:creationId xmlns:a16="http://schemas.microsoft.com/office/drawing/2014/main" id="{F6F2A75F-9F86-413F-A930-8912FC5136F8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41892386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19CC-2B8A-07BB-7EC1-E580AF0B1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4A73FE8-EDE7-B0A2-D01D-DB798D95A0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Kiga St. Raphael</a:t>
            </a:r>
          </a:p>
          <a:p>
            <a:r>
              <a:rPr lang="de-DE" dirty="0"/>
              <a:t>Spielplatz Wiesenstraße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F375F3E-087C-F041-CE67-9B4A268E5B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Schließungen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6181C2-6D7B-7650-D648-B607F0B5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5305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A6EB62E-88AC-288F-FF7D-AD726F26CC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E660B00-B0D0-929E-6420-9311ED31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ABA3813-0610-1B4F-316A-ACFA6F8DF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67137"/>
              </p:ext>
            </p:extLst>
          </p:nvPr>
        </p:nvGraphicFramePr>
        <p:xfrm>
          <a:off x="503238" y="6927335"/>
          <a:ext cx="6840537" cy="2711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121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4681416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</a:tblGrid>
              <a:tr h="368092">
                <a:tc gridSpan="2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Planungsgrundlagen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77791833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Parameter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Wert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Gefährdung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 HW 50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941442981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Beobachtung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 HW 10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510838629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Betroffene 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50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Schließung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2962125226"/>
                  </a:ext>
                </a:extLst>
              </a:tr>
              <a:tr h="255542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Betreiber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Stadt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2332875393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de-CH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241933502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DD73E77-5136-450C-37BB-EC9F7EDD1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3912082"/>
            <a:ext cx="2978303" cy="2914800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10EF36EE-7C11-B68F-DCD3-F1EAFA8FC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28624"/>
              </p:ext>
            </p:extLst>
          </p:nvPr>
        </p:nvGraphicFramePr>
        <p:xfrm>
          <a:off x="503238" y="1528763"/>
          <a:ext cx="6840537" cy="2282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Schließung anordnen Tel. 1234567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1" i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Auslösezeitpunkt</a:t>
                      </a:r>
                    </a:p>
                    <a:p>
                      <a:r>
                        <a:rPr lang="de-CH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Spätestens 18 Stunden bevor laut Prognose  HW 50 erreicht werden kann.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21633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Kiga-Leitung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Vollzug </a:t>
                      </a:r>
                    </a:p>
                    <a:p>
                      <a:pPr marL="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 der Eltern </a:t>
                      </a:r>
                    </a:p>
                    <a:p>
                      <a:pPr marL="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Notbetrieb einrichten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4728"/>
                  </a:ext>
                </a:extLst>
              </a:tr>
            </a:tbl>
          </a:graphicData>
        </a:graphic>
      </p:graphicFrame>
      <p:sp>
        <p:nvSpPr>
          <p:cNvPr id="2" name="Rechteck 1">
            <a:hlinkClick r:id="rId3" action="ppaction://hlinksldjump"/>
            <a:extLst>
              <a:ext uri="{FF2B5EF4-FFF2-40B4-BE49-F238E27FC236}">
                <a16:creationId xmlns:a16="http://schemas.microsoft.com/office/drawing/2014/main" id="{C607E020-B4E2-24A8-2D08-D76BE3976F7F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5" name="Rechteck 4">
            <a:hlinkClick r:id="rId4" action="ppaction://hlinksldjump"/>
            <a:extLst>
              <a:ext uri="{FF2B5EF4-FFF2-40B4-BE49-F238E27FC236}">
                <a16:creationId xmlns:a16="http://schemas.microsoft.com/office/drawing/2014/main" id="{CE82A47B-6D22-4A84-83F4-274688E275AB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9" name="Rechteck 8">
            <a:hlinkClick r:id="rId5" action="ppaction://hlinksldjump"/>
            <a:extLst>
              <a:ext uri="{FF2B5EF4-FFF2-40B4-BE49-F238E27FC236}">
                <a16:creationId xmlns:a16="http://schemas.microsoft.com/office/drawing/2014/main" id="{1F01AB52-EEA2-6DEF-7991-116E2833AB5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4263299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97A60-35A1-2679-E653-A68EB7F44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3B200-B5BB-CB5A-6586-F698C44190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Mobile Elemente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6666014-4D27-2AF3-C535-5C959F123E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Schutzbauten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617B0D5-8D0E-1C2F-C45C-BDE25E8B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5405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6A30D77-0E42-8DD0-AAFF-1087EFBEF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A7CDB01-DE7D-825E-2AC3-5C9CE6C3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D0BAB3F2-E6B0-E958-0C9C-CB0BA78F3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80284"/>
              </p:ext>
            </p:extLst>
          </p:nvPr>
        </p:nvGraphicFramePr>
        <p:xfrm>
          <a:off x="503238" y="1528763"/>
          <a:ext cx="6840537" cy="140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36125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</a:t>
                      </a: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Bauhof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Mobile Wand aufbauen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1" i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Auslösezeitpunkt</a:t>
                      </a:r>
                    </a:p>
                    <a:p>
                      <a:r>
                        <a:rPr lang="de-CH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Spätestens 6 Stunden bevor laut Prognose  HW 50 erreicht werden kann.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21633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EAFB4D91-D257-68B0-8541-DD4115CCF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76641"/>
              </p:ext>
            </p:extLst>
          </p:nvPr>
        </p:nvGraphicFramePr>
        <p:xfrm>
          <a:off x="494326" y="6031435"/>
          <a:ext cx="6840543" cy="165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121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96245686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36500580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7100385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74746365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17871877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02974932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0032156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70317343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47237303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76671307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77510370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5914801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158979363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14270282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729364186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23504335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964942214"/>
                    </a:ext>
                  </a:extLst>
                </a:gridCol>
              </a:tblGrid>
              <a:tr h="288000">
                <a:tc gridSpan="19"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Kalkulation der Gesamtrüstzeit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08960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R="36000"/>
                </a:tc>
                <a:tc gridSpan="18"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Stunden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98902351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11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6170708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Alarmierungen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Transport mobile Elemente 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738731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Aufbau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9472350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D5DEA0D4-F807-8E21-6924-50B6E904A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2" y="3304246"/>
            <a:ext cx="6830347" cy="2244784"/>
          </a:xfrm>
          <a:prstGeom prst="rect">
            <a:avLst/>
          </a:prstGeom>
        </p:spPr>
      </p:pic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501BEB6B-A6A4-BB76-D6C7-C38F8D5BA32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1" name="Rechteck 10">
            <a:hlinkClick r:id="rId4" action="ppaction://hlinksldjump"/>
            <a:extLst>
              <a:ext uri="{FF2B5EF4-FFF2-40B4-BE49-F238E27FC236}">
                <a16:creationId xmlns:a16="http://schemas.microsoft.com/office/drawing/2014/main" id="{6A510E46-9264-D21B-2FAA-87149F01FF0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3" name="Rechteck 12">
            <a:hlinkClick r:id="rId5" action="ppaction://hlinksldjump"/>
            <a:extLst>
              <a:ext uri="{FF2B5EF4-FFF2-40B4-BE49-F238E27FC236}">
                <a16:creationId xmlns:a16="http://schemas.microsoft.com/office/drawing/2014/main" id="{32E86FB3-537F-4957-8848-C8B27F27FCE3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21762785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38CFD-BF70-8A29-F0D1-71FFD1DE4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81E312C-C149-36A0-8688-F33A253542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7145" y="717550"/>
            <a:ext cx="4581430" cy="595312"/>
          </a:xfrm>
        </p:spPr>
        <p:txBody>
          <a:bodyPr/>
          <a:lstStyle/>
          <a:p>
            <a:r>
              <a:rPr lang="de-DE" dirty="0"/>
              <a:t>Evakuierungen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4A69382-8013-1C47-0E8D-AAA0147256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97145" y="244257"/>
            <a:ext cx="4581430" cy="460766"/>
          </a:xfrm>
        </p:spPr>
        <p:txBody>
          <a:bodyPr/>
          <a:lstStyle/>
          <a:p>
            <a:r>
              <a:rPr lang="de-DE" dirty="0"/>
              <a:t>Fluss-Hochwasser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E1534EA-FA09-890C-031E-50265BBE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75" y="717550"/>
            <a:ext cx="965200" cy="595312"/>
          </a:xfrm>
        </p:spPr>
        <p:txBody>
          <a:bodyPr/>
          <a:lstStyle/>
          <a:p>
            <a:r>
              <a:rPr lang="de-DE" dirty="0"/>
              <a:t>6002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F41CDB4-2C53-82DB-7997-8A2C098E1A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9E2DE0-24FE-F9AD-21C7-8C8EB736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435" y="10271083"/>
            <a:ext cx="745066" cy="180000"/>
          </a:xfrm>
        </p:spPr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00E1766-1A03-2CEE-4064-DA4610D02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0511"/>
              </p:ext>
            </p:extLst>
          </p:nvPr>
        </p:nvGraphicFramePr>
        <p:xfrm>
          <a:off x="503237" y="1528763"/>
          <a:ext cx="6840539" cy="180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887">
                  <a:extLst>
                    <a:ext uri="{9D8B030D-6E8A-4147-A177-3AD203B41FA5}">
                      <a16:colId xmlns:a16="http://schemas.microsoft.com/office/drawing/2014/main" val="374813027"/>
                    </a:ext>
                  </a:extLst>
                </a:gridCol>
                <a:gridCol w="3724118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986010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524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Gefährdung ab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Gebiet / Bereich 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j-lt"/>
                        </a:rPr>
                        <a:t>ab HW 10</a:t>
                      </a:r>
                      <a:endParaRPr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+mj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+mj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7138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j-lt"/>
                        </a:rPr>
                        <a:t>ab HW 50 </a:t>
                      </a:r>
                      <a:endParaRPr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+mj-lt"/>
                        </a:rPr>
                        <a:t>Grüner Wasen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dirty="0">
                          <a:latin typeface="+mj-lt"/>
                          <a:ea typeface="Open Sans" panose="020B0606030504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6505</a:t>
                      </a:r>
                      <a:endParaRPr lang="de-DE" sz="1400" b="0" i="0" dirty="0">
                        <a:latin typeface="+mj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+mj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70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j-lt"/>
                        </a:rPr>
                        <a:t>ab HW 100 </a:t>
                      </a:r>
                      <a:endParaRPr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+mj-lt"/>
                        </a:rPr>
                        <a:t>Bereich Neustadt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j-lt"/>
                          <a:hlinkClick r:id="rId3" action="ppaction://hlinksldjump"/>
                        </a:rPr>
                        <a:t>7005</a:t>
                      </a:r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74494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j-lt"/>
                        </a:rPr>
                        <a:t>ab HW Extrem </a:t>
                      </a:r>
                      <a:endParaRPr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45271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:a16="http://schemas.microsoft.com/office/drawing/2014/main" id="{77B5502F-AC09-8FDE-9716-1D0C3448FDB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5" action="ppaction://hlinksldjump"/>
            <a:extLst>
              <a:ext uri="{FF2B5EF4-FFF2-40B4-BE49-F238E27FC236}">
                <a16:creationId xmlns:a16="http://schemas.microsoft.com/office/drawing/2014/main" id="{170BE357-FF9E-4292-9914-D0A5AF74859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6" action="ppaction://hlinksldjump"/>
            <a:extLst>
              <a:ext uri="{FF2B5EF4-FFF2-40B4-BE49-F238E27FC236}">
                <a16:creationId xmlns:a16="http://schemas.microsoft.com/office/drawing/2014/main" id="{342B1AC1-A57C-249A-A307-24450AB72984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41325821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FAAEB-A0C0-0FD4-72FB-A3AE87D3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28A362-C8F5-4955-3962-60E77A29B5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Grüner Wasen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263A66-005D-EA18-51BA-C27048A5CAD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Evakuierungen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11E2DC7-9128-2CDB-02FA-0961592F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6505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656D572-34B5-8FBA-D6C6-075F4B2363E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65B515F-E645-0640-4B07-6F88777A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C48074F-E6D7-1BE0-3155-687BB66E3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4" b="22400"/>
          <a:stretch/>
        </p:blipFill>
        <p:spPr>
          <a:xfrm>
            <a:off x="503238" y="3600811"/>
            <a:ext cx="2875232" cy="3607496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39EAC4D-F53E-099B-0645-83F554C5AD0F}"/>
              </a:ext>
            </a:extLst>
          </p:cNvPr>
          <p:cNvSpPr/>
          <p:nvPr/>
        </p:nvSpPr>
        <p:spPr>
          <a:xfrm>
            <a:off x="2148073" y="4198165"/>
            <a:ext cx="995960" cy="2582277"/>
          </a:xfrm>
          <a:custGeom>
            <a:avLst/>
            <a:gdLst>
              <a:gd name="connsiteX0" fmla="*/ 473800 w 1821396"/>
              <a:gd name="connsiteY0" fmla="*/ 341771 h 3969386"/>
              <a:gd name="connsiteX1" fmla="*/ 1194046 w 1821396"/>
              <a:gd name="connsiteY1" fmla="*/ 122565 h 3969386"/>
              <a:gd name="connsiteX2" fmla="*/ 1757718 w 1821396"/>
              <a:gd name="connsiteY2" fmla="*/ 717552 h 3969386"/>
              <a:gd name="connsiteX3" fmla="*/ 1745192 w 1821396"/>
              <a:gd name="connsiteY3" fmla="*/ 1970154 h 3969386"/>
              <a:gd name="connsiteX4" fmla="*/ 1194046 w 1821396"/>
              <a:gd name="connsiteY4" fmla="*/ 3824006 h 3969386"/>
              <a:gd name="connsiteX5" fmla="*/ 22863 w 1821396"/>
              <a:gd name="connsiteY5" fmla="*/ 3454489 h 3969386"/>
              <a:gd name="connsiteX6" fmla="*/ 473800 w 1821396"/>
              <a:gd name="connsiteY6" fmla="*/ 341771 h 3969386"/>
              <a:gd name="connsiteX0" fmla="*/ 242631 w 1872887"/>
              <a:gd name="connsiteY0" fmla="*/ 366787 h 3934135"/>
              <a:gd name="connsiteX1" fmla="*/ 1245537 w 1872887"/>
              <a:gd name="connsiteY1" fmla="*/ 90330 h 3934135"/>
              <a:gd name="connsiteX2" fmla="*/ 1809209 w 1872887"/>
              <a:gd name="connsiteY2" fmla="*/ 685317 h 3934135"/>
              <a:gd name="connsiteX3" fmla="*/ 1796683 w 1872887"/>
              <a:gd name="connsiteY3" fmla="*/ 1937919 h 3934135"/>
              <a:gd name="connsiteX4" fmla="*/ 1245537 w 1872887"/>
              <a:gd name="connsiteY4" fmla="*/ 3791771 h 3934135"/>
              <a:gd name="connsiteX5" fmla="*/ 74354 w 1872887"/>
              <a:gd name="connsiteY5" fmla="*/ 3422254 h 3934135"/>
              <a:gd name="connsiteX6" fmla="*/ 242631 w 1872887"/>
              <a:gd name="connsiteY6" fmla="*/ 366787 h 393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2887" h="3934135">
                <a:moveTo>
                  <a:pt x="242631" y="366787"/>
                </a:moveTo>
                <a:cubicBezTo>
                  <a:pt x="437828" y="-188534"/>
                  <a:pt x="984441" y="37242"/>
                  <a:pt x="1245537" y="90330"/>
                </a:cubicBezTo>
                <a:cubicBezTo>
                  <a:pt x="1506633" y="143418"/>
                  <a:pt x="1717351" y="377386"/>
                  <a:pt x="1809209" y="685317"/>
                </a:cubicBezTo>
                <a:cubicBezTo>
                  <a:pt x="1901067" y="993248"/>
                  <a:pt x="1890628" y="1420177"/>
                  <a:pt x="1796683" y="1937919"/>
                </a:cubicBezTo>
                <a:cubicBezTo>
                  <a:pt x="1702738" y="2455661"/>
                  <a:pt x="1532592" y="3544382"/>
                  <a:pt x="1245537" y="3791771"/>
                </a:cubicBezTo>
                <a:cubicBezTo>
                  <a:pt x="958482" y="4039160"/>
                  <a:pt x="241505" y="3993085"/>
                  <a:pt x="74354" y="3422254"/>
                </a:cubicBezTo>
                <a:cubicBezTo>
                  <a:pt x="-92797" y="2851423"/>
                  <a:pt x="47434" y="922108"/>
                  <a:pt x="242631" y="3667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0A6B0DAC-934F-7BB2-900F-14623A29A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99598"/>
              </p:ext>
            </p:extLst>
          </p:nvPr>
        </p:nvGraphicFramePr>
        <p:xfrm>
          <a:off x="3487954" y="4801188"/>
          <a:ext cx="3855821" cy="2171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703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263878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</a:tblGrid>
              <a:tr h="368092">
                <a:tc gridSpan="2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Planungsgrundlagen </a:t>
                      </a:r>
                    </a:p>
                  </a:txBody>
                  <a:tcPr marL="72000" marR="36000"/>
                </a:tc>
                <a:tc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77791833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Parameter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Wert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Gefährdung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 HW 50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941442981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Betroffene 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50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Selbstevakuierung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2962125226"/>
                  </a:ext>
                </a:extLst>
              </a:tr>
              <a:tr h="255542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Betroffene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Sind informiert und mit Hochwasser-Lagen vertraut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2332875393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B2AFE1F4-5186-3C35-D8DC-F5F550A0B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45830"/>
              </p:ext>
            </p:extLst>
          </p:nvPr>
        </p:nvGraphicFramePr>
        <p:xfrm>
          <a:off x="503238" y="1528763"/>
          <a:ext cx="6840537" cy="1856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36125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Evakuierung anordnen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1" i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Auslösezeitpunkt</a:t>
                      </a:r>
                    </a:p>
                    <a:p>
                      <a:r>
                        <a:rPr lang="de-CH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Spätestens 6 Stunden bevor laut Prognose  HW 50 erreicht werden kann.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21633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buFont typeface="Symbol" panose="05050102010706020507" pitchFamily="18" charset="2"/>
                        <a:buNone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Bevölkerung zur Evakuierung auffordern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4728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789BE695-4774-BC82-24A7-3486BB89D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55486"/>
              </p:ext>
            </p:extLst>
          </p:nvPr>
        </p:nvGraphicFramePr>
        <p:xfrm>
          <a:off x="503238" y="8036026"/>
          <a:ext cx="6840543" cy="193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121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96245686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36500580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7100385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74746365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17871877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02974932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0032156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70317343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47237303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76671307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77510370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5914801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158979363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14270282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729364186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23504335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964942214"/>
                    </a:ext>
                  </a:extLst>
                </a:gridCol>
              </a:tblGrid>
              <a:tr h="288000">
                <a:tc gridSpan="19"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Kalkulation der Gesamtrüstzeit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08960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R="36000"/>
                </a:tc>
                <a:tc gridSpan="18"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Stunden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98902351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11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6170708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Vorbereitung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Ansprache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738731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Rüstzeit Betroffene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94723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Verlegung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26837746"/>
                  </a:ext>
                </a:extLst>
              </a:tr>
            </a:tbl>
          </a:graphicData>
        </a:graphic>
      </p:graphicFrame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ACD17948-7A84-7C69-67CE-7B8B5FA6A03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5" name="Rechteck 4">
            <a:hlinkClick r:id="rId4" action="ppaction://hlinksldjump"/>
            <a:extLst>
              <a:ext uri="{FF2B5EF4-FFF2-40B4-BE49-F238E27FC236}">
                <a16:creationId xmlns:a16="http://schemas.microsoft.com/office/drawing/2014/main" id="{46EF6A86-C2E8-753E-A824-5C06806EBA63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1" name="Rechteck 10">
            <a:hlinkClick r:id="rId5" action="ppaction://hlinksldjump"/>
            <a:extLst>
              <a:ext uri="{FF2B5EF4-FFF2-40B4-BE49-F238E27FC236}">
                <a16:creationId xmlns:a16="http://schemas.microsoft.com/office/drawing/2014/main" id="{5B65A43D-8BE7-BD1D-B9FA-C36B6E293EC5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2270254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6B81E-BC9F-DDE7-29FC-665668C4C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5DF6143-0BD5-C437-8D41-B745B47B5C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Bereich Neustadt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3591E77-C459-4FE7-E4CE-E3285F157F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Evakuierung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28B2BF2-5180-6837-3729-776BFAAE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7005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8A29780-EEDA-721F-5143-8332FFC0659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B40738D-2599-721F-54B2-B1840D22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7C8A537A-C130-B2EA-F56D-96939D792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81344"/>
              </p:ext>
            </p:extLst>
          </p:nvPr>
        </p:nvGraphicFramePr>
        <p:xfrm>
          <a:off x="503240" y="2298726"/>
          <a:ext cx="6840537" cy="3715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36125">
                <a:tc rowSpan="3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 markierten Bereich evakuieren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236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Alternativ: Bevölkerung warnen &amp; belassen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513409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1" i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Auslösezeitpunkt</a:t>
                      </a:r>
                    </a:p>
                    <a:p>
                      <a:r>
                        <a:rPr lang="de-CH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Spätestens 7 Stunden bevor laut Prognose  HW 100 erreicht werden kann.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siehe auch 7007</a:t>
                      </a:r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21633"/>
                  </a:ext>
                </a:extLst>
              </a:tr>
              <a:tr h="449027">
                <a:tc rowSpan="3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28575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DRK alarmieren</a:t>
                      </a:r>
                    </a:p>
                    <a:p>
                      <a:pPr marL="285750" indent="-285750" algn="l" defTabSz="755934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Stadthalle in Betrieb nehmen lassen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4728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buFont typeface="Symbol" panose="05050102010706020507" pitchFamily="18" charset="2"/>
                        <a:buNone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Bevölkerung zur Evakuierung oder Flucht in obere Stockwerke auffordern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7009</a:t>
                      </a:r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86046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buFont typeface="Symbol" panose="05050102010706020507" pitchFamily="18" charset="2"/>
                        <a:buNone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Hilfsbedürftige unterstützen </a:t>
                      </a:r>
                    </a:p>
                    <a:p>
                      <a:pPr marL="0" indent="0" algn="l" defTabSz="755934" rtl="0" eaLnBrk="1" latinLnBrk="0" hangingPunct="1">
                        <a:buFont typeface="Symbol" panose="05050102010706020507" pitchFamily="18" charset="2"/>
                        <a:buNone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Verlegung in Stadthalle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7010</a:t>
                      </a:r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02237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DRK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indent="0" algn="l" defTabSz="755934" rtl="0" eaLnBrk="1" latinLnBrk="0" hangingPunct="1">
                        <a:buFont typeface="Symbol" panose="05050102010706020507" pitchFamily="18" charset="2"/>
                        <a:buNone/>
                      </a:pPr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Betreuung in der Stadthalle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938374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064451B-E8D3-DD87-7429-E8A458DC6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64246"/>
              </p:ext>
            </p:extLst>
          </p:nvPr>
        </p:nvGraphicFramePr>
        <p:xfrm>
          <a:off x="493887" y="1546916"/>
          <a:ext cx="6840537" cy="4490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53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</a:tblGrid>
              <a:tr h="44902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Planungsgrundlagen siehe Plan 7007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3320898804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A5CA8AD-AF63-F41E-7AF8-FB2E677F568D}"/>
              </a:ext>
            </a:extLst>
          </p:cNvPr>
          <p:cNvGrpSpPr/>
          <p:nvPr/>
        </p:nvGrpSpPr>
        <p:grpSpPr>
          <a:xfrm>
            <a:off x="450497" y="6674523"/>
            <a:ext cx="6883927" cy="3319462"/>
            <a:chOff x="473618" y="5383784"/>
            <a:chExt cx="6883927" cy="3319462"/>
          </a:xfrm>
        </p:grpSpPr>
        <p:pic>
          <p:nvPicPr>
            <p:cNvPr id="11" name="Bildplatzhalter 30" descr="Ein Bild, das Karte, Text, Atlas enthält.&#10;&#10;Automatisch generierte Beschreibung">
              <a:extLst>
                <a:ext uri="{FF2B5EF4-FFF2-40B4-BE49-F238E27FC236}">
                  <a16:creationId xmlns:a16="http://schemas.microsoft.com/office/drawing/2014/main" id="{D7033584-0D23-4025-8007-5E49893EC23D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17008" y="5383784"/>
              <a:ext cx="6840537" cy="3319462"/>
            </a:xfrm>
            <a:prstGeom prst="rect">
              <a:avLst/>
            </a:prstGeom>
          </p:spPr>
        </p:pic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718B6B39-5049-FB52-F5B0-BE1BCDC67AB0}"/>
                </a:ext>
              </a:extLst>
            </p:cNvPr>
            <p:cNvSpPr/>
            <p:nvPr/>
          </p:nvSpPr>
          <p:spPr>
            <a:xfrm>
              <a:off x="473618" y="5479752"/>
              <a:ext cx="6645352" cy="3033113"/>
            </a:xfrm>
            <a:custGeom>
              <a:avLst/>
              <a:gdLst>
                <a:gd name="connsiteX0" fmla="*/ 62322 w 6643330"/>
                <a:gd name="connsiteY0" fmla="*/ 509676 h 2936420"/>
                <a:gd name="connsiteX1" fmla="*/ 284572 w 6643330"/>
                <a:gd name="connsiteY1" fmla="*/ 382676 h 2936420"/>
                <a:gd name="connsiteX2" fmla="*/ 1316447 w 6643330"/>
                <a:gd name="connsiteY2" fmla="*/ 109626 h 2936420"/>
                <a:gd name="connsiteX3" fmla="*/ 2214972 w 6643330"/>
                <a:gd name="connsiteY3" fmla="*/ 230276 h 2936420"/>
                <a:gd name="connsiteX4" fmla="*/ 2786472 w 6643330"/>
                <a:gd name="connsiteY4" fmla="*/ 20726 h 2936420"/>
                <a:gd name="connsiteX5" fmla="*/ 3465922 w 6643330"/>
                <a:gd name="connsiteY5" fmla="*/ 122326 h 2936420"/>
                <a:gd name="connsiteX6" fmla="*/ 3964397 w 6643330"/>
                <a:gd name="connsiteY6" fmla="*/ 1033551 h 2936420"/>
                <a:gd name="connsiteX7" fmla="*/ 4675597 w 6643330"/>
                <a:gd name="connsiteY7" fmla="*/ 1452651 h 2936420"/>
                <a:gd name="connsiteX8" fmla="*/ 4878797 w 6643330"/>
                <a:gd name="connsiteY8" fmla="*/ 1208176 h 2936420"/>
                <a:gd name="connsiteX9" fmla="*/ 5453472 w 6643330"/>
                <a:gd name="connsiteY9" fmla="*/ 1500276 h 2936420"/>
                <a:gd name="connsiteX10" fmla="*/ 6145622 w 6643330"/>
                <a:gd name="connsiteY10" fmla="*/ 2014626 h 2936420"/>
                <a:gd name="connsiteX11" fmla="*/ 6590122 w 6643330"/>
                <a:gd name="connsiteY11" fmla="*/ 2379751 h 2936420"/>
                <a:gd name="connsiteX12" fmla="*/ 6513922 w 6643330"/>
                <a:gd name="connsiteY12" fmla="*/ 2932201 h 2936420"/>
                <a:gd name="connsiteX13" fmla="*/ 5504272 w 6643330"/>
                <a:gd name="connsiteY13" fmla="*/ 2636926 h 2936420"/>
                <a:gd name="connsiteX14" fmla="*/ 4783547 w 6643330"/>
                <a:gd name="connsiteY14" fmla="*/ 2684551 h 2936420"/>
                <a:gd name="connsiteX15" fmla="*/ 4192997 w 6643330"/>
                <a:gd name="connsiteY15" fmla="*/ 2506751 h 2936420"/>
                <a:gd name="connsiteX16" fmla="*/ 3932647 w 6643330"/>
                <a:gd name="connsiteY16" fmla="*/ 2208301 h 2936420"/>
                <a:gd name="connsiteX17" fmla="*/ 3472272 w 6643330"/>
                <a:gd name="connsiteY17" fmla="*/ 1716176 h 2936420"/>
                <a:gd name="connsiteX18" fmla="*/ 3034122 w 6643330"/>
                <a:gd name="connsiteY18" fmla="*/ 1487576 h 2936420"/>
                <a:gd name="connsiteX19" fmla="*/ 2811872 w 6643330"/>
                <a:gd name="connsiteY19" fmla="*/ 1297076 h 2936420"/>
                <a:gd name="connsiteX20" fmla="*/ 2573747 w 6643330"/>
                <a:gd name="connsiteY20" fmla="*/ 1116101 h 2936420"/>
                <a:gd name="connsiteX21" fmla="*/ 2354672 w 6643330"/>
                <a:gd name="connsiteY21" fmla="*/ 1068476 h 2936420"/>
                <a:gd name="connsiteX22" fmla="*/ 1811747 w 6643330"/>
                <a:gd name="connsiteY22" fmla="*/ 1030376 h 2936420"/>
                <a:gd name="connsiteX23" fmla="*/ 1551397 w 6643330"/>
                <a:gd name="connsiteY23" fmla="*/ 1049426 h 2936420"/>
                <a:gd name="connsiteX24" fmla="*/ 1192622 w 6643330"/>
                <a:gd name="connsiteY24" fmla="*/ 1058951 h 2936420"/>
                <a:gd name="connsiteX25" fmla="*/ 1135472 w 6643330"/>
                <a:gd name="connsiteY25" fmla="*/ 1214526 h 2936420"/>
                <a:gd name="connsiteX26" fmla="*/ 1033872 w 6643330"/>
                <a:gd name="connsiteY26" fmla="*/ 1185951 h 2936420"/>
                <a:gd name="connsiteX27" fmla="*/ 929097 w 6643330"/>
                <a:gd name="connsiteY27" fmla="*/ 1100226 h 2936420"/>
                <a:gd name="connsiteX28" fmla="*/ 1005297 w 6643330"/>
                <a:gd name="connsiteY28" fmla="*/ 1614576 h 2936420"/>
                <a:gd name="connsiteX29" fmla="*/ 541747 w 6643330"/>
                <a:gd name="connsiteY29" fmla="*/ 1652676 h 2936420"/>
                <a:gd name="connsiteX30" fmla="*/ 40097 w 6643330"/>
                <a:gd name="connsiteY30" fmla="*/ 1074826 h 2936420"/>
                <a:gd name="connsiteX31" fmla="*/ 62322 w 6643330"/>
                <a:gd name="connsiteY31" fmla="*/ 509676 h 2936420"/>
                <a:gd name="connsiteX0" fmla="*/ 62322 w 6643330"/>
                <a:gd name="connsiteY0" fmla="*/ 484986 h 2911730"/>
                <a:gd name="connsiteX1" fmla="*/ 284572 w 6643330"/>
                <a:gd name="connsiteY1" fmla="*/ 357986 h 2911730"/>
                <a:gd name="connsiteX2" fmla="*/ 1316447 w 6643330"/>
                <a:gd name="connsiteY2" fmla="*/ 84936 h 2911730"/>
                <a:gd name="connsiteX3" fmla="*/ 2214972 w 6643330"/>
                <a:gd name="connsiteY3" fmla="*/ 205586 h 2911730"/>
                <a:gd name="connsiteX4" fmla="*/ 2796502 w 6643330"/>
                <a:gd name="connsiteY4" fmla="*/ 37828 h 2911730"/>
                <a:gd name="connsiteX5" fmla="*/ 3465922 w 6643330"/>
                <a:gd name="connsiteY5" fmla="*/ 97636 h 2911730"/>
                <a:gd name="connsiteX6" fmla="*/ 3964397 w 6643330"/>
                <a:gd name="connsiteY6" fmla="*/ 1008861 h 2911730"/>
                <a:gd name="connsiteX7" fmla="*/ 4675597 w 6643330"/>
                <a:gd name="connsiteY7" fmla="*/ 1427961 h 2911730"/>
                <a:gd name="connsiteX8" fmla="*/ 4878797 w 6643330"/>
                <a:gd name="connsiteY8" fmla="*/ 1183486 h 2911730"/>
                <a:gd name="connsiteX9" fmla="*/ 5453472 w 6643330"/>
                <a:gd name="connsiteY9" fmla="*/ 1475586 h 2911730"/>
                <a:gd name="connsiteX10" fmla="*/ 6145622 w 6643330"/>
                <a:gd name="connsiteY10" fmla="*/ 1989936 h 2911730"/>
                <a:gd name="connsiteX11" fmla="*/ 6590122 w 6643330"/>
                <a:gd name="connsiteY11" fmla="*/ 2355061 h 2911730"/>
                <a:gd name="connsiteX12" fmla="*/ 6513922 w 6643330"/>
                <a:gd name="connsiteY12" fmla="*/ 2907511 h 2911730"/>
                <a:gd name="connsiteX13" fmla="*/ 5504272 w 6643330"/>
                <a:gd name="connsiteY13" fmla="*/ 2612236 h 2911730"/>
                <a:gd name="connsiteX14" fmla="*/ 4783547 w 6643330"/>
                <a:gd name="connsiteY14" fmla="*/ 2659861 h 2911730"/>
                <a:gd name="connsiteX15" fmla="*/ 4192997 w 6643330"/>
                <a:gd name="connsiteY15" fmla="*/ 2482061 h 2911730"/>
                <a:gd name="connsiteX16" fmla="*/ 3932647 w 6643330"/>
                <a:gd name="connsiteY16" fmla="*/ 2183611 h 2911730"/>
                <a:gd name="connsiteX17" fmla="*/ 3472272 w 6643330"/>
                <a:gd name="connsiteY17" fmla="*/ 1691486 h 2911730"/>
                <a:gd name="connsiteX18" fmla="*/ 3034122 w 6643330"/>
                <a:gd name="connsiteY18" fmla="*/ 1462886 h 2911730"/>
                <a:gd name="connsiteX19" fmla="*/ 2811872 w 6643330"/>
                <a:gd name="connsiteY19" fmla="*/ 1272386 h 2911730"/>
                <a:gd name="connsiteX20" fmla="*/ 2573747 w 6643330"/>
                <a:gd name="connsiteY20" fmla="*/ 1091411 h 2911730"/>
                <a:gd name="connsiteX21" fmla="*/ 2354672 w 6643330"/>
                <a:gd name="connsiteY21" fmla="*/ 1043786 h 2911730"/>
                <a:gd name="connsiteX22" fmla="*/ 1811747 w 6643330"/>
                <a:gd name="connsiteY22" fmla="*/ 1005686 h 2911730"/>
                <a:gd name="connsiteX23" fmla="*/ 1551397 w 6643330"/>
                <a:gd name="connsiteY23" fmla="*/ 1024736 h 2911730"/>
                <a:gd name="connsiteX24" fmla="*/ 1192622 w 6643330"/>
                <a:gd name="connsiteY24" fmla="*/ 1034261 h 2911730"/>
                <a:gd name="connsiteX25" fmla="*/ 1135472 w 6643330"/>
                <a:gd name="connsiteY25" fmla="*/ 1189836 h 2911730"/>
                <a:gd name="connsiteX26" fmla="*/ 1033872 w 6643330"/>
                <a:gd name="connsiteY26" fmla="*/ 1161261 h 2911730"/>
                <a:gd name="connsiteX27" fmla="*/ 929097 w 6643330"/>
                <a:gd name="connsiteY27" fmla="*/ 1075536 h 2911730"/>
                <a:gd name="connsiteX28" fmla="*/ 1005297 w 6643330"/>
                <a:gd name="connsiteY28" fmla="*/ 1589886 h 2911730"/>
                <a:gd name="connsiteX29" fmla="*/ 541747 w 6643330"/>
                <a:gd name="connsiteY29" fmla="*/ 1627986 h 2911730"/>
                <a:gd name="connsiteX30" fmla="*/ 40097 w 6643330"/>
                <a:gd name="connsiteY30" fmla="*/ 1050136 h 2911730"/>
                <a:gd name="connsiteX31" fmla="*/ 62322 w 6643330"/>
                <a:gd name="connsiteY31" fmla="*/ 484986 h 2911730"/>
                <a:gd name="connsiteX0" fmla="*/ 62322 w 6643330"/>
                <a:gd name="connsiteY0" fmla="*/ 502123 h 2928867"/>
                <a:gd name="connsiteX1" fmla="*/ 284572 w 6643330"/>
                <a:gd name="connsiteY1" fmla="*/ 375123 h 2928867"/>
                <a:gd name="connsiteX2" fmla="*/ 1316447 w 6643330"/>
                <a:gd name="connsiteY2" fmla="*/ 102073 h 2928867"/>
                <a:gd name="connsiteX3" fmla="*/ 2214972 w 6643330"/>
                <a:gd name="connsiteY3" fmla="*/ 222723 h 2928867"/>
                <a:gd name="connsiteX4" fmla="*/ 2711247 w 6643330"/>
                <a:gd name="connsiteY4" fmla="*/ 24875 h 2928867"/>
                <a:gd name="connsiteX5" fmla="*/ 3465922 w 6643330"/>
                <a:gd name="connsiteY5" fmla="*/ 114773 h 2928867"/>
                <a:gd name="connsiteX6" fmla="*/ 3964397 w 6643330"/>
                <a:gd name="connsiteY6" fmla="*/ 1025998 h 2928867"/>
                <a:gd name="connsiteX7" fmla="*/ 4675597 w 6643330"/>
                <a:gd name="connsiteY7" fmla="*/ 1445098 h 2928867"/>
                <a:gd name="connsiteX8" fmla="*/ 4878797 w 6643330"/>
                <a:gd name="connsiteY8" fmla="*/ 1200623 h 2928867"/>
                <a:gd name="connsiteX9" fmla="*/ 5453472 w 6643330"/>
                <a:gd name="connsiteY9" fmla="*/ 1492723 h 2928867"/>
                <a:gd name="connsiteX10" fmla="*/ 6145622 w 6643330"/>
                <a:gd name="connsiteY10" fmla="*/ 2007073 h 2928867"/>
                <a:gd name="connsiteX11" fmla="*/ 6590122 w 6643330"/>
                <a:gd name="connsiteY11" fmla="*/ 2372198 h 2928867"/>
                <a:gd name="connsiteX12" fmla="*/ 6513922 w 6643330"/>
                <a:gd name="connsiteY12" fmla="*/ 2924648 h 2928867"/>
                <a:gd name="connsiteX13" fmla="*/ 5504272 w 6643330"/>
                <a:gd name="connsiteY13" fmla="*/ 2629373 h 2928867"/>
                <a:gd name="connsiteX14" fmla="*/ 4783547 w 6643330"/>
                <a:gd name="connsiteY14" fmla="*/ 2676998 h 2928867"/>
                <a:gd name="connsiteX15" fmla="*/ 4192997 w 6643330"/>
                <a:gd name="connsiteY15" fmla="*/ 2499198 h 2928867"/>
                <a:gd name="connsiteX16" fmla="*/ 3932647 w 6643330"/>
                <a:gd name="connsiteY16" fmla="*/ 2200748 h 2928867"/>
                <a:gd name="connsiteX17" fmla="*/ 3472272 w 6643330"/>
                <a:gd name="connsiteY17" fmla="*/ 1708623 h 2928867"/>
                <a:gd name="connsiteX18" fmla="*/ 3034122 w 6643330"/>
                <a:gd name="connsiteY18" fmla="*/ 1480023 h 2928867"/>
                <a:gd name="connsiteX19" fmla="*/ 2811872 w 6643330"/>
                <a:gd name="connsiteY19" fmla="*/ 1289523 h 2928867"/>
                <a:gd name="connsiteX20" fmla="*/ 2573747 w 6643330"/>
                <a:gd name="connsiteY20" fmla="*/ 1108548 h 2928867"/>
                <a:gd name="connsiteX21" fmla="*/ 2354672 w 6643330"/>
                <a:gd name="connsiteY21" fmla="*/ 1060923 h 2928867"/>
                <a:gd name="connsiteX22" fmla="*/ 1811747 w 6643330"/>
                <a:gd name="connsiteY22" fmla="*/ 1022823 h 2928867"/>
                <a:gd name="connsiteX23" fmla="*/ 1551397 w 6643330"/>
                <a:gd name="connsiteY23" fmla="*/ 1041873 h 2928867"/>
                <a:gd name="connsiteX24" fmla="*/ 1192622 w 6643330"/>
                <a:gd name="connsiteY24" fmla="*/ 1051398 h 2928867"/>
                <a:gd name="connsiteX25" fmla="*/ 1135472 w 6643330"/>
                <a:gd name="connsiteY25" fmla="*/ 1206973 h 2928867"/>
                <a:gd name="connsiteX26" fmla="*/ 1033872 w 6643330"/>
                <a:gd name="connsiteY26" fmla="*/ 1178398 h 2928867"/>
                <a:gd name="connsiteX27" fmla="*/ 929097 w 6643330"/>
                <a:gd name="connsiteY27" fmla="*/ 1092673 h 2928867"/>
                <a:gd name="connsiteX28" fmla="*/ 1005297 w 6643330"/>
                <a:gd name="connsiteY28" fmla="*/ 1607023 h 2928867"/>
                <a:gd name="connsiteX29" fmla="*/ 541747 w 6643330"/>
                <a:gd name="connsiteY29" fmla="*/ 1645123 h 2928867"/>
                <a:gd name="connsiteX30" fmla="*/ 40097 w 6643330"/>
                <a:gd name="connsiteY30" fmla="*/ 1067273 h 2928867"/>
                <a:gd name="connsiteX31" fmla="*/ 62322 w 6643330"/>
                <a:gd name="connsiteY31" fmla="*/ 502123 h 2928867"/>
                <a:gd name="connsiteX0" fmla="*/ 62322 w 6643330"/>
                <a:gd name="connsiteY0" fmla="*/ 497988 h 2924732"/>
                <a:gd name="connsiteX1" fmla="*/ 284572 w 6643330"/>
                <a:gd name="connsiteY1" fmla="*/ 370988 h 2924732"/>
                <a:gd name="connsiteX2" fmla="*/ 1316447 w 6643330"/>
                <a:gd name="connsiteY2" fmla="*/ 97938 h 2924732"/>
                <a:gd name="connsiteX3" fmla="*/ 2166494 w 6643330"/>
                <a:gd name="connsiteY3" fmla="*/ 156736 h 2924732"/>
                <a:gd name="connsiteX4" fmla="*/ 2711247 w 6643330"/>
                <a:gd name="connsiteY4" fmla="*/ 20740 h 2924732"/>
                <a:gd name="connsiteX5" fmla="*/ 3465922 w 6643330"/>
                <a:gd name="connsiteY5" fmla="*/ 110638 h 2924732"/>
                <a:gd name="connsiteX6" fmla="*/ 3964397 w 6643330"/>
                <a:gd name="connsiteY6" fmla="*/ 1021863 h 2924732"/>
                <a:gd name="connsiteX7" fmla="*/ 4675597 w 6643330"/>
                <a:gd name="connsiteY7" fmla="*/ 1440963 h 2924732"/>
                <a:gd name="connsiteX8" fmla="*/ 4878797 w 6643330"/>
                <a:gd name="connsiteY8" fmla="*/ 1196488 h 2924732"/>
                <a:gd name="connsiteX9" fmla="*/ 5453472 w 6643330"/>
                <a:gd name="connsiteY9" fmla="*/ 1488588 h 2924732"/>
                <a:gd name="connsiteX10" fmla="*/ 6145622 w 6643330"/>
                <a:gd name="connsiteY10" fmla="*/ 2002938 h 2924732"/>
                <a:gd name="connsiteX11" fmla="*/ 6590122 w 6643330"/>
                <a:gd name="connsiteY11" fmla="*/ 2368063 h 2924732"/>
                <a:gd name="connsiteX12" fmla="*/ 6513922 w 6643330"/>
                <a:gd name="connsiteY12" fmla="*/ 2920513 h 2924732"/>
                <a:gd name="connsiteX13" fmla="*/ 5504272 w 6643330"/>
                <a:gd name="connsiteY13" fmla="*/ 2625238 h 2924732"/>
                <a:gd name="connsiteX14" fmla="*/ 4783547 w 6643330"/>
                <a:gd name="connsiteY14" fmla="*/ 2672863 h 2924732"/>
                <a:gd name="connsiteX15" fmla="*/ 4192997 w 6643330"/>
                <a:gd name="connsiteY15" fmla="*/ 2495063 h 2924732"/>
                <a:gd name="connsiteX16" fmla="*/ 3932647 w 6643330"/>
                <a:gd name="connsiteY16" fmla="*/ 2196613 h 2924732"/>
                <a:gd name="connsiteX17" fmla="*/ 3472272 w 6643330"/>
                <a:gd name="connsiteY17" fmla="*/ 1704488 h 2924732"/>
                <a:gd name="connsiteX18" fmla="*/ 3034122 w 6643330"/>
                <a:gd name="connsiteY18" fmla="*/ 1475888 h 2924732"/>
                <a:gd name="connsiteX19" fmla="*/ 2811872 w 6643330"/>
                <a:gd name="connsiteY19" fmla="*/ 1285388 h 2924732"/>
                <a:gd name="connsiteX20" fmla="*/ 2573747 w 6643330"/>
                <a:gd name="connsiteY20" fmla="*/ 1104413 h 2924732"/>
                <a:gd name="connsiteX21" fmla="*/ 2354672 w 6643330"/>
                <a:gd name="connsiteY21" fmla="*/ 1056788 h 2924732"/>
                <a:gd name="connsiteX22" fmla="*/ 1811747 w 6643330"/>
                <a:gd name="connsiteY22" fmla="*/ 1018688 h 2924732"/>
                <a:gd name="connsiteX23" fmla="*/ 1551397 w 6643330"/>
                <a:gd name="connsiteY23" fmla="*/ 1037738 h 2924732"/>
                <a:gd name="connsiteX24" fmla="*/ 1192622 w 6643330"/>
                <a:gd name="connsiteY24" fmla="*/ 1047263 h 2924732"/>
                <a:gd name="connsiteX25" fmla="*/ 1135472 w 6643330"/>
                <a:gd name="connsiteY25" fmla="*/ 1202838 h 2924732"/>
                <a:gd name="connsiteX26" fmla="*/ 1033872 w 6643330"/>
                <a:gd name="connsiteY26" fmla="*/ 1174263 h 2924732"/>
                <a:gd name="connsiteX27" fmla="*/ 929097 w 6643330"/>
                <a:gd name="connsiteY27" fmla="*/ 1088538 h 2924732"/>
                <a:gd name="connsiteX28" fmla="*/ 1005297 w 6643330"/>
                <a:gd name="connsiteY28" fmla="*/ 1602888 h 2924732"/>
                <a:gd name="connsiteX29" fmla="*/ 541747 w 6643330"/>
                <a:gd name="connsiteY29" fmla="*/ 1640988 h 2924732"/>
                <a:gd name="connsiteX30" fmla="*/ 40097 w 6643330"/>
                <a:gd name="connsiteY30" fmla="*/ 1063138 h 2924732"/>
                <a:gd name="connsiteX31" fmla="*/ 62322 w 6643330"/>
                <a:gd name="connsiteY31" fmla="*/ 497988 h 2924732"/>
                <a:gd name="connsiteX0" fmla="*/ 62322 w 6643330"/>
                <a:gd name="connsiteY0" fmla="*/ 497988 h 2924732"/>
                <a:gd name="connsiteX1" fmla="*/ 284572 w 6643330"/>
                <a:gd name="connsiteY1" fmla="*/ 370988 h 2924732"/>
                <a:gd name="connsiteX2" fmla="*/ 1316447 w 6643330"/>
                <a:gd name="connsiteY2" fmla="*/ 97938 h 2924732"/>
                <a:gd name="connsiteX3" fmla="*/ 2166494 w 6643330"/>
                <a:gd name="connsiteY3" fmla="*/ 156736 h 2924732"/>
                <a:gd name="connsiteX4" fmla="*/ 2711247 w 6643330"/>
                <a:gd name="connsiteY4" fmla="*/ 20740 h 2924732"/>
                <a:gd name="connsiteX5" fmla="*/ 3465922 w 6643330"/>
                <a:gd name="connsiteY5" fmla="*/ 110638 h 2924732"/>
                <a:gd name="connsiteX6" fmla="*/ 3964397 w 6643330"/>
                <a:gd name="connsiteY6" fmla="*/ 1021863 h 2924732"/>
                <a:gd name="connsiteX7" fmla="*/ 4675597 w 6643330"/>
                <a:gd name="connsiteY7" fmla="*/ 1440963 h 2924732"/>
                <a:gd name="connsiteX8" fmla="*/ 4878797 w 6643330"/>
                <a:gd name="connsiteY8" fmla="*/ 1196488 h 2924732"/>
                <a:gd name="connsiteX9" fmla="*/ 5453472 w 6643330"/>
                <a:gd name="connsiteY9" fmla="*/ 1488588 h 2924732"/>
                <a:gd name="connsiteX10" fmla="*/ 6145622 w 6643330"/>
                <a:gd name="connsiteY10" fmla="*/ 2002938 h 2924732"/>
                <a:gd name="connsiteX11" fmla="*/ 6590122 w 6643330"/>
                <a:gd name="connsiteY11" fmla="*/ 2368063 h 2924732"/>
                <a:gd name="connsiteX12" fmla="*/ 6513922 w 6643330"/>
                <a:gd name="connsiteY12" fmla="*/ 2920513 h 2924732"/>
                <a:gd name="connsiteX13" fmla="*/ 5504272 w 6643330"/>
                <a:gd name="connsiteY13" fmla="*/ 2625238 h 2924732"/>
                <a:gd name="connsiteX14" fmla="*/ 4783547 w 6643330"/>
                <a:gd name="connsiteY14" fmla="*/ 2672863 h 2924732"/>
                <a:gd name="connsiteX15" fmla="*/ 4192997 w 6643330"/>
                <a:gd name="connsiteY15" fmla="*/ 2495063 h 2924732"/>
                <a:gd name="connsiteX16" fmla="*/ 3932647 w 6643330"/>
                <a:gd name="connsiteY16" fmla="*/ 2196613 h 2924732"/>
                <a:gd name="connsiteX17" fmla="*/ 3472272 w 6643330"/>
                <a:gd name="connsiteY17" fmla="*/ 1704488 h 2924732"/>
                <a:gd name="connsiteX18" fmla="*/ 3034122 w 6643330"/>
                <a:gd name="connsiteY18" fmla="*/ 1475888 h 2924732"/>
                <a:gd name="connsiteX19" fmla="*/ 2811872 w 6643330"/>
                <a:gd name="connsiteY19" fmla="*/ 1285388 h 2924732"/>
                <a:gd name="connsiteX20" fmla="*/ 2573747 w 6643330"/>
                <a:gd name="connsiteY20" fmla="*/ 1104413 h 2924732"/>
                <a:gd name="connsiteX21" fmla="*/ 2354672 w 6643330"/>
                <a:gd name="connsiteY21" fmla="*/ 1056788 h 2924732"/>
                <a:gd name="connsiteX22" fmla="*/ 1811747 w 6643330"/>
                <a:gd name="connsiteY22" fmla="*/ 1018688 h 2924732"/>
                <a:gd name="connsiteX23" fmla="*/ 1551397 w 6643330"/>
                <a:gd name="connsiteY23" fmla="*/ 1037738 h 2924732"/>
                <a:gd name="connsiteX24" fmla="*/ 1192622 w 6643330"/>
                <a:gd name="connsiteY24" fmla="*/ 1047263 h 2924732"/>
                <a:gd name="connsiteX25" fmla="*/ 1135472 w 6643330"/>
                <a:gd name="connsiteY25" fmla="*/ 1202838 h 2924732"/>
                <a:gd name="connsiteX26" fmla="*/ 1033872 w 6643330"/>
                <a:gd name="connsiteY26" fmla="*/ 1174263 h 2924732"/>
                <a:gd name="connsiteX27" fmla="*/ 929097 w 6643330"/>
                <a:gd name="connsiteY27" fmla="*/ 1088538 h 2924732"/>
                <a:gd name="connsiteX28" fmla="*/ 1005297 w 6643330"/>
                <a:gd name="connsiteY28" fmla="*/ 1602888 h 2924732"/>
                <a:gd name="connsiteX29" fmla="*/ 541747 w 6643330"/>
                <a:gd name="connsiteY29" fmla="*/ 1640988 h 2924732"/>
                <a:gd name="connsiteX30" fmla="*/ 40097 w 6643330"/>
                <a:gd name="connsiteY30" fmla="*/ 1063138 h 2924732"/>
                <a:gd name="connsiteX31" fmla="*/ 62322 w 6643330"/>
                <a:gd name="connsiteY31" fmla="*/ 497988 h 2924732"/>
                <a:gd name="connsiteX0" fmla="*/ 62322 w 6643330"/>
                <a:gd name="connsiteY0" fmla="*/ 478013 h 2904757"/>
                <a:gd name="connsiteX1" fmla="*/ 284572 w 6643330"/>
                <a:gd name="connsiteY1" fmla="*/ 351013 h 2904757"/>
                <a:gd name="connsiteX2" fmla="*/ 1316447 w 6643330"/>
                <a:gd name="connsiteY2" fmla="*/ 77963 h 2904757"/>
                <a:gd name="connsiteX3" fmla="*/ 2166494 w 6643330"/>
                <a:gd name="connsiteY3" fmla="*/ 136761 h 2904757"/>
                <a:gd name="connsiteX4" fmla="*/ 2711247 w 6643330"/>
                <a:gd name="connsiteY4" fmla="*/ 765 h 2904757"/>
                <a:gd name="connsiteX5" fmla="*/ 3551177 w 6643330"/>
                <a:gd name="connsiteY5" fmla="*/ 209351 h 2904757"/>
                <a:gd name="connsiteX6" fmla="*/ 3964397 w 6643330"/>
                <a:gd name="connsiteY6" fmla="*/ 1001888 h 2904757"/>
                <a:gd name="connsiteX7" fmla="*/ 4675597 w 6643330"/>
                <a:gd name="connsiteY7" fmla="*/ 1420988 h 2904757"/>
                <a:gd name="connsiteX8" fmla="*/ 4878797 w 6643330"/>
                <a:gd name="connsiteY8" fmla="*/ 1176513 h 2904757"/>
                <a:gd name="connsiteX9" fmla="*/ 5453472 w 6643330"/>
                <a:gd name="connsiteY9" fmla="*/ 1468613 h 2904757"/>
                <a:gd name="connsiteX10" fmla="*/ 6145622 w 6643330"/>
                <a:gd name="connsiteY10" fmla="*/ 1982963 h 2904757"/>
                <a:gd name="connsiteX11" fmla="*/ 6590122 w 6643330"/>
                <a:gd name="connsiteY11" fmla="*/ 2348088 h 2904757"/>
                <a:gd name="connsiteX12" fmla="*/ 6513922 w 6643330"/>
                <a:gd name="connsiteY12" fmla="*/ 2900538 h 2904757"/>
                <a:gd name="connsiteX13" fmla="*/ 5504272 w 6643330"/>
                <a:gd name="connsiteY13" fmla="*/ 2605263 h 2904757"/>
                <a:gd name="connsiteX14" fmla="*/ 4783547 w 6643330"/>
                <a:gd name="connsiteY14" fmla="*/ 2652888 h 2904757"/>
                <a:gd name="connsiteX15" fmla="*/ 4192997 w 6643330"/>
                <a:gd name="connsiteY15" fmla="*/ 2475088 h 2904757"/>
                <a:gd name="connsiteX16" fmla="*/ 3932647 w 6643330"/>
                <a:gd name="connsiteY16" fmla="*/ 2176638 h 2904757"/>
                <a:gd name="connsiteX17" fmla="*/ 3472272 w 6643330"/>
                <a:gd name="connsiteY17" fmla="*/ 1684513 h 2904757"/>
                <a:gd name="connsiteX18" fmla="*/ 3034122 w 6643330"/>
                <a:gd name="connsiteY18" fmla="*/ 1455913 h 2904757"/>
                <a:gd name="connsiteX19" fmla="*/ 2811872 w 6643330"/>
                <a:gd name="connsiteY19" fmla="*/ 1265413 h 2904757"/>
                <a:gd name="connsiteX20" fmla="*/ 2573747 w 6643330"/>
                <a:gd name="connsiteY20" fmla="*/ 1084438 h 2904757"/>
                <a:gd name="connsiteX21" fmla="*/ 2354672 w 6643330"/>
                <a:gd name="connsiteY21" fmla="*/ 1036813 h 2904757"/>
                <a:gd name="connsiteX22" fmla="*/ 1811747 w 6643330"/>
                <a:gd name="connsiteY22" fmla="*/ 998713 h 2904757"/>
                <a:gd name="connsiteX23" fmla="*/ 1551397 w 6643330"/>
                <a:gd name="connsiteY23" fmla="*/ 1017763 h 2904757"/>
                <a:gd name="connsiteX24" fmla="*/ 1192622 w 6643330"/>
                <a:gd name="connsiteY24" fmla="*/ 1027288 h 2904757"/>
                <a:gd name="connsiteX25" fmla="*/ 1135472 w 6643330"/>
                <a:gd name="connsiteY25" fmla="*/ 1182863 h 2904757"/>
                <a:gd name="connsiteX26" fmla="*/ 1033872 w 6643330"/>
                <a:gd name="connsiteY26" fmla="*/ 1154288 h 2904757"/>
                <a:gd name="connsiteX27" fmla="*/ 929097 w 6643330"/>
                <a:gd name="connsiteY27" fmla="*/ 1068563 h 2904757"/>
                <a:gd name="connsiteX28" fmla="*/ 1005297 w 6643330"/>
                <a:gd name="connsiteY28" fmla="*/ 1582913 h 2904757"/>
                <a:gd name="connsiteX29" fmla="*/ 541747 w 6643330"/>
                <a:gd name="connsiteY29" fmla="*/ 1621013 h 2904757"/>
                <a:gd name="connsiteX30" fmla="*/ 40097 w 6643330"/>
                <a:gd name="connsiteY30" fmla="*/ 1043163 h 2904757"/>
                <a:gd name="connsiteX31" fmla="*/ 62322 w 6643330"/>
                <a:gd name="connsiteY31" fmla="*/ 478013 h 2904757"/>
                <a:gd name="connsiteX0" fmla="*/ 62322 w 6643330"/>
                <a:gd name="connsiteY0" fmla="*/ 478013 h 2904757"/>
                <a:gd name="connsiteX1" fmla="*/ 284572 w 6643330"/>
                <a:gd name="connsiteY1" fmla="*/ 351013 h 2904757"/>
                <a:gd name="connsiteX2" fmla="*/ 1316447 w 6643330"/>
                <a:gd name="connsiteY2" fmla="*/ 77963 h 2904757"/>
                <a:gd name="connsiteX3" fmla="*/ 2166494 w 6643330"/>
                <a:gd name="connsiteY3" fmla="*/ 136761 h 2904757"/>
                <a:gd name="connsiteX4" fmla="*/ 2711247 w 6643330"/>
                <a:gd name="connsiteY4" fmla="*/ 765 h 2904757"/>
                <a:gd name="connsiteX5" fmla="*/ 3551177 w 6643330"/>
                <a:gd name="connsiteY5" fmla="*/ 209351 h 2904757"/>
                <a:gd name="connsiteX6" fmla="*/ 3964397 w 6643330"/>
                <a:gd name="connsiteY6" fmla="*/ 1001888 h 2904757"/>
                <a:gd name="connsiteX7" fmla="*/ 4675597 w 6643330"/>
                <a:gd name="connsiteY7" fmla="*/ 1420988 h 2904757"/>
                <a:gd name="connsiteX8" fmla="*/ 4878797 w 6643330"/>
                <a:gd name="connsiteY8" fmla="*/ 1176513 h 2904757"/>
                <a:gd name="connsiteX9" fmla="*/ 5453472 w 6643330"/>
                <a:gd name="connsiteY9" fmla="*/ 1468613 h 2904757"/>
                <a:gd name="connsiteX10" fmla="*/ 6145622 w 6643330"/>
                <a:gd name="connsiteY10" fmla="*/ 1982963 h 2904757"/>
                <a:gd name="connsiteX11" fmla="*/ 6590122 w 6643330"/>
                <a:gd name="connsiteY11" fmla="*/ 2348088 h 2904757"/>
                <a:gd name="connsiteX12" fmla="*/ 6513922 w 6643330"/>
                <a:gd name="connsiteY12" fmla="*/ 2900538 h 2904757"/>
                <a:gd name="connsiteX13" fmla="*/ 5504272 w 6643330"/>
                <a:gd name="connsiteY13" fmla="*/ 2605263 h 2904757"/>
                <a:gd name="connsiteX14" fmla="*/ 4783547 w 6643330"/>
                <a:gd name="connsiteY14" fmla="*/ 2652888 h 2904757"/>
                <a:gd name="connsiteX15" fmla="*/ 4192997 w 6643330"/>
                <a:gd name="connsiteY15" fmla="*/ 2475088 h 2904757"/>
                <a:gd name="connsiteX16" fmla="*/ 3932647 w 6643330"/>
                <a:gd name="connsiteY16" fmla="*/ 2176638 h 2904757"/>
                <a:gd name="connsiteX17" fmla="*/ 3472272 w 6643330"/>
                <a:gd name="connsiteY17" fmla="*/ 1684513 h 2904757"/>
                <a:gd name="connsiteX18" fmla="*/ 3034122 w 6643330"/>
                <a:gd name="connsiteY18" fmla="*/ 1455913 h 2904757"/>
                <a:gd name="connsiteX19" fmla="*/ 2811872 w 6643330"/>
                <a:gd name="connsiteY19" fmla="*/ 1265413 h 2904757"/>
                <a:gd name="connsiteX20" fmla="*/ 2573747 w 6643330"/>
                <a:gd name="connsiteY20" fmla="*/ 1084438 h 2904757"/>
                <a:gd name="connsiteX21" fmla="*/ 2354672 w 6643330"/>
                <a:gd name="connsiteY21" fmla="*/ 1036813 h 2904757"/>
                <a:gd name="connsiteX22" fmla="*/ 1811747 w 6643330"/>
                <a:gd name="connsiteY22" fmla="*/ 998713 h 2904757"/>
                <a:gd name="connsiteX23" fmla="*/ 1551397 w 6643330"/>
                <a:gd name="connsiteY23" fmla="*/ 1017763 h 2904757"/>
                <a:gd name="connsiteX24" fmla="*/ 1192622 w 6643330"/>
                <a:gd name="connsiteY24" fmla="*/ 1027288 h 2904757"/>
                <a:gd name="connsiteX25" fmla="*/ 1135472 w 6643330"/>
                <a:gd name="connsiteY25" fmla="*/ 1182863 h 2904757"/>
                <a:gd name="connsiteX26" fmla="*/ 1033872 w 6643330"/>
                <a:gd name="connsiteY26" fmla="*/ 1154288 h 2904757"/>
                <a:gd name="connsiteX27" fmla="*/ 929097 w 6643330"/>
                <a:gd name="connsiteY27" fmla="*/ 1068563 h 2904757"/>
                <a:gd name="connsiteX28" fmla="*/ 1005297 w 6643330"/>
                <a:gd name="connsiteY28" fmla="*/ 1582913 h 2904757"/>
                <a:gd name="connsiteX29" fmla="*/ 541747 w 6643330"/>
                <a:gd name="connsiteY29" fmla="*/ 1621013 h 2904757"/>
                <a:gd name="connsiteX30" fmla="*/ 40097 w 6643330"/>
                <a:gd name="connsiteY30" fmla="*/ 1043163 h 2904757"/>
                <a:gd name="connsiteX31" fmla="*/ 62322 w 6643330"/>
                <a:gd name="connsiteY31" fmla="*/ 478013 h 2904757"/>
                <a:gd name="connsiteX0" fmla="*/ 62322 w 6643330"/>
                <a:gd name="connsiteY0" fmla="*/ 477331 h 2904075"/>
                <a:gd name="connsiteX1" fmla="*/ 284572 w 6643330"/>
                <a:gd name="connsiteY1" fmla="*/ 350331 h 2904075"/>
                <a:gd name="connsiteX2" fmla="*/ 1316447 w 6643330"/>
                <a:gd name="connsiteY2" fmla="*/ 77281 h 2904075"/>
                <a:gd name="connsiteX3" fmla="*/ 2166494 w 6643330"/>
                <a:gd name="connsiteY3" fmla="*/ 136079 h 2904075"/>
                <a:gd name="connsiteX4" fmla="*/ 2711247 w 6643330"/>
                <a:gd name="connsiteY4" fmla="*/ 83 h 2904075"/>
                <a:gd name="connsiteX5" fmla="*/ 3551177 w 6643330"/>
                <a:gd name="connsiteY5" fmla="*/ 208669 h 2904075"/>
                <a:gd name="connsiteX6" fmla="*/ 3964397 w 6643330"/>
                <a:gd name="connsiteY6" fmla="*/ 1001206 h 2904075"/>
                <a:gd name="connsiteX7" fmla="*/ 4675597 w 6643330"/>
                <a:gd name="connsiteY7" fmla="*/ 1420306 h 2904075"/>
                <a:gd name="connsiteX8" fmla="*/ 4878797 w 6643330"/>
                <a:gd name="connsiteY8" fmla="*/ 1175831 h 2904075"/>
                <a:gd name="connsiteX9" fmla="*/ 5453472 w 6643330"/>
                <a:gd name="connsiteY9" fmla="*/ 1467931 h 2904075"/>
                <a:gd name="connsiteX10" fmla="*/ 6145622 w 6643330"/>
                <a:gd name="connsiteY10" fmla="*/ 1982281 h 2904075"/>
                <a:gd name="connsiteX11" fmla="*/ 6590122 w 6643330"/>
                <a:gd name="connsiteY11" fmla="*/ 2347406 h 2904075"/>
                <a:gd name="connsiteX12" fmla="*/ 6513922 w 6643330"/>
                <a:gd name="connsiteY12" fmla="*/ 2899856 h 2904075"/>
                <a:gd name="connsiteX13" fmla="*/ 5504272 w 6643330"/>
                <a:gd name="connsiteY13" fmla="*/ 2604581 h 2904075"/>
                <a:gd name="connsiteX14" fmla="*/ 4783547 w 6643330"/>
                <a:gd name="connsiteY14" fmla="*/ 2652206 h 2904075"/>
                <a:gd name="connsiteX15" fmla="*/ 4192997 w 6643330"/>
                <a:gd name="connsiteY15" fmla="*/ 2474406 h 2904075"/>
                <a:gd name="connsiteX16" fmla="*/ 3932647 w 6643330"/>
                <a:gd name="connsiteY16" fmla="*/ 2175956 h 2904075"/>
                <a:gd name="connsiteX17" fmla="*/ 3472272 w 6643330"/>
                <a:gd name="connsiteY17" fmla="*/ 1683831 h 2904075"/>
                <a:gd name="connsiteX18" fmla="*/ 3034122 w 6643330"/>
                <a:gd name="connsiteY18" fmla="*/ 1455231 h 2904075"/>
                <a:gd name="connsiteX19" fmla="*/ 2811872 w 6643330"/>
                <a:gd name="connsiteY19" fmla="*/ 1264731 h 2904075"/>
                <a:gd name="connsiteX20" fmla="*/ 2573747 w 6643330"/>
                <a:gd name="connsiteY20" fmla="*/ 1083756 h 2904075"/>
                <a:gd name="connsiteX21" fmla="*/ 2354672 w 6643330"/>
                <a:gd name="connsiteY21" fmla="*/ 1036131 h 2904075"/>
                <a:gd name="connsiteX22" fmla="*/ 1811747 w 6643330"/>
                <a:gd name="connsiteY22" fmla="*/ 998031 h 2904075"/>
                <a:gd name="connsiteX23" fmla="*/ 1551397 w 6643330"/>
                <a:gd name="connsiteY23" fmla="*/ 1017081 h 2904075"/>
                <a:gd name="connsiteX24" fmla="*/ 1192622 w 6643330"/>
                <a:gd name="connsiteY24" fmla="*/ 1026606 h 2904075"/>
                <a:gd name="connsiteX25" fmla="*/ 1135472 w 6643330"/>
                <a:gd name="connsiteY25" fmla="*/ 1182181 h 2904075"/>
                <a:gd name="connsiteX26" fmla="*/ 1033872 w 6643330"/>
                <a:gd name="connsiteY26" fmla="*/ 1153606 h 2904075"/>
                <a:gd name="connsiteX27" fmla="*/ 929097 w 6643330"/>
                <a:gd name="connsiteY27" fmla="*/ 1067881 h 2904075"/>
                <a:gd name="connsiteX28" fmla="*/ 1005297 w 6643330"/>
                <a:gd name="connsiteY28" fmla="*/ 1582231 h 2904075"/>
                <a:gd name="connsiteX29" fmla="*/ 541747 w 6643330"/>
                <a:gd name="connsiteY29" fmla="*/ 1620331 h 2904075"/>
                <a:gd name="connsiteX30" fmla="*/ 40097 w 6643330"/>
                <a:gd name="connsiteY30" fmla="*/ 1042481 h 2904075"/>
                <a:gd name="connsiteX31" fmla="*/ 62322 w 6643330"/>
                <a:gd name="connsiteY31" fmla="*/ 477331 h 2904075"/>
                <a:gd name="connsiteX0" fmla="*/ 62322 w 6643330"/>
                <a:gd name="connsiteY0" fmla="*/ 490730 h 2917474"/>
                <a:gd name="connsiteX1" fmla="*/ 284572 w 6643330"/>
                <a:gd name="connsiteY1" fmla="*/ 363730 h 2917474"/>
                <a:gd name="connsiteX2" fmla="*/ 1316447 w 6643330"/>
                <a:gd name="connsiteY2" fmla="*/ 90680 h 2917474"/>
                <a:gd name="connsiteX3" fmla="*/ 2166494 w 6643330"/>
                <a:gd name="connsiteY3" fmla="*/ 149478 h 2917474"/>
                <a:gd name="connsiteX4" fmla="*/ 2709576 w 6643330"/>
                <a:gd name="connsiteY4" fmla="*/ 109 h 2917474"/>
                <a:gd name="connsiteX5" fmla="*/ 3551177 w 6643330"/>
                <a:gd name="connsiteY5" fmla="*/ 222068 h 2917474"/>
                <a:gd name="connsiteX6" fmla="*/ 3964397 w 6643330"/>
                <a:gd name="connsiteY6" fmla="*/ 1014605 h 2917474"/>
                <a:gd name="connsiteX7" fmla="*/ 4675597 w 6643330"/>
                <a:gd name="connsiteY7" fmla="*/ 1433705 h 2917474"/>
                <a:gd name="connsiteX8" fmla="*/ 4878797 w 6643330"/>
                <a:gd name="connsiteY8" fmla="*/ 1189230 h 2917474"/>
                <a:gd name="connsiteX9" fmla="*/ 5453472 w 6643330"/>
                <a:gd name="connsiteY9" fmla="*/ 1481330 h 2917474"/>
                <a:gd name="connsiteX10" fmla="*/ 6145622 w 6643330"/>
                <a:gd name="connsiteY10" fmla="*/ 1995680 h 2917474"/>
                <a:gd name="connsiteX11" fmla="*/ 6590122 w 6643330"/>
                <a:gd name="connsiteY11" fmla="*/ 2360805 h 2917474"/>
                <a:gd name="connsiteX12" fmla="*/ 6513922 w 6643330"/>
                <a:gd name="connsiteY12" fmla="*/ 2913255 h 2917474"/>
                <a:gd name="connsiteX13" fmla="*/ 5504272 w 6643330"/>
                <a:gd name="connsiteY13" fmla="*/ 2617980 h 2917474"/>
                <a:gd name="connsiteX14" fmla="*/ 4783547 w 6643330"/>
                <a:gd name="connsiteY14" fmla="*/ 2665605 h 2917474"/>
                <a:gd name="connsiteX15" fmla="*/ 4192997 w 6643330"/>
                <a:gd name="connsiteY15" fmla="*/ 2487805 h 2917474"/>
                <a:gd name="connsiteX16" fmla="*/ 3932647 w 6643330"/>
                <a:gd name="connsiteY16" fmla="*/ 2189355 h 2917474"/>
                <a:gd name="connsiteX17" fmla="*/ 3472272 w 6643330"/>
                <a:gd name="connsiteY17" fmla="*/ 1697230 h 2917474"/>
                <a:gd name="connsiteX18" fmla="*/ 3034122 w 6643330"/>
                <a:gd name="connsiteY18" fmla="*/ 1468630 h 2917474"/>
                <a:gd name="connsiteX19" fmla="*/ 2811872 w 6643330"/>
                <a:gd name="connsiteY19" fmla="*/ 1278130 h 2917474"/>
                <a:gd name="connsiteX20" fmla="*/ 2573747 w 6643330"/>
                <a:gd name="connsiteY20" fmla="*/ 1097155 h 2917474"/>
                <a:gd name="connsiteX21" fmla="*/ 2354672 w 6643330"/>
                <a:gd name="connsiteY21" fmla="*/ 1049530 h 2917474"/>
                <a:gd name="connsiteX22" fmla="*/ 1811747 w 6643330"/>
                <a:gd name="connsiteY22" fmla="*/ 1011430 h 2917474"/>
                <a:gd name="connsiteX23" fmla="*/ 1551397 w 6643330"/>
                <a:gd name="connsiteY23" fmla="*/ 1030480 h 2917474"/>
                <a:gd name="connsiteX24" fmla="*/ 1192622 w 6643330"/>
                <a:gd name="connsiteY24" fmla="*/ 1040005 h 2917474"/>
                <a:gd name="connsiteX25" fmla="*/ 1135472 w 6643330"/>
                <a:gd name="connsiteY25" fmla="*/ 1195580 h 2917474"/>
                <a:gd name="connsiteX26" fmla="*/ 1033872 w 6643330"/>
                <a:gd name="connsiteY26" fmla="*/ 1167005 h 2917474"/>
                <a:gd name="connsiteX27" fmla="*/ 929097 w 6643330"/>
                <a:gd name="connsiteY27" fmla="*/ 1081280 h 2917474"/>
                <a:gd name="connsiteX28" fmla="*/ 1005297 w 6643330"/>
                <a:gd name="connsiteY28" fmla="*/ 1595630 h 2917474"/>
                <a:gd name="connsiteX29" fmla="*/ 541747 w 6643330"/>
                <a:gd name="connsiteY29" fmla="*/ 1633730 h 2917474"/>
                <a:gd name="connsiteX30" fmla="*/ 40097 w 6643330"/>
                <a:gd name="connsiteY30" fmla="*/ 1055880 h 2917474"/>
                <a:gd name="connsiteX31" fmla="*/ 62322 w 6643330"/>
                <a:gd name="connsiteY31" fmla="*/ 490730 h 2917474"/>
                <a:gd name="connsiteX0" fmla="*/ 62322 w 6643330"/>
                <a:gd name="connsiteY0" fmla="*/ 492944 h 2919688"/>
                <a:gd name="connsiteX1" fmla="*/ 284572 w 6643330"/>
                <a:gd name="connsiteY1" fmla="*/ 365944 h 2919688"/>
                <a:gd name="connsiteX2" fmla="*/ 1316447 w 6643330"/>
                <a:gd name="connsiteY2" fmla="*/ 92894 h 2919688"/>
                <a:gd name="connsiteX3" fmla="*/ 2166494 w 6643330"/>
                <a:gd name="connsiteY3" fmla="*/ 151692 h 2919688"/>
                <a:gd name="connsiteX4" fmla="*/ 2709576 w 6643330"/>
                <a:gd name="connsiteY4" fmla="*/ 2323 h 2919688"/>
                <a:gd name="connsiteX5" fmla="*/ 3551177 w 6643330"/>
                <a:gd name="connsiteY5" fmla="*/ 224282 h 2919688"/>
                <a:gd name="connsiteX6" fmla="*/ 3964397 w 6643330"/>
                <a:gd name="connsiteY6" fmla="*/ 1016819 h 2919688"/>
                <a:gd name="connsiteX7" fmla="*/ 4675597 w 6643330"/>
                <a:gd name="connsiteY7" fmla="*/ 1435919 h 2919688"/>
                <a:gd name="connsiteX8" fmla="*/ 4878797 w 6643330"/>
                <a:gd name="connsiteY8" fmla="*/ 1191444 h 2919688"/>
                <a:gd name="connsiteX9" fmla="*/ 5453472 w 6643330"/>
                <a:gd name="connsiteY9" fmla="*/ 1483544 h 2919688"/>
                <a:gd name="connsiteX10" fmla="*/ 6145622 w 6643330"/>
                <a:gd name="connsiteY10" fmla="*/ 1997894 h 2919688"/>
                <a:gd name="connsiteX11" fmla="*/ 6590122 w 6643330"/>
                <a:gd name="connsiteY11" fmla="*/ 2363019 h 2919688"/>
                <a:gd name="connsiteX12" fmla="*/ 6513922 w 6643330"/>
                <a:gd name="connsiteY12" fmla="*/ 2915469 h 2919688"/>
                <a:gd name="connsiteX13" fmla="*/ 5504272 w 6643330"/>
                <a:gd name="connsiteY13" fmla="*/ 2620194 h 2919688"/>
                <a:gd name="connsiteX14" fmla="*/ 4783547 w 6643330"/>
                <a:gd name="connsiteY14" fmla="*/ 2667819 h 2919688"/>
                <a:gd name="connsiteX15" fmla="*/ 4192997 w 6643330"/>
                <a:gd name="connsiteY15" fmla="*/ 2490019 h 2919688"/>
                <a:gd name="connsiteX16" fmla="*/ 3932647 w 6643330"/>
                <a:gd name="connsiteY16" fmla="*/ 2191569 h 2919688"/>
                <a:gd name="connsiteX17" fmla="*/ 3472272 w 6643330"/>
                <a:gd name="connsiteY17" fmla="*/ 1699444 h 2919688"/>
                <a:gd name="connsiteX18" fmla="*/ 3034122 w 6643330"/>
                <a:gd name="connsiteY18" fmla="*/ 1470844 h 2919688"/>
                <a:gd name="connsiteX19" fmla="*/ 2811872 w 6643330"/>
                <a:gd name="connsiteY19" fmla="*/ 1280344 h 2919688"/>
                <a:gd name="connsiteX20" fmla="*/ 2573747 w 6643330"/>
                <a:gd name="connsiteY20" fmla="*/ 1099369 h 2919688"/>
                <a:gd name="connsiteX21" fmla="*/ 2354672 w 6643330"/>
                <a:gd name="connsiteY21" fmla="*/ 1051744 h 2919688"/>
                <a:gd name="connsiteX22" fmla="*/ 1811747 w 6643330"/>
                <a:gd name="connsiteY22" fmla="*/ 1013644 h 2919688"/>
                <a:gd name="connsiteX23" fmla="*/ 1551397 w 6643330"/>
                <a:gd name="connsiteY23" fmla="*/ 1032694 h 2919688"/>
                <a:gd name="connsiteX24" fmla="*/ 1192622 w 6643330"/>
                <a:gd name="connsiteY24" fmla="*/ 1042219 h 2919688"/>
                <a:gd name="connsiteX25" fmla="*/ 1135472 w 6643330"/>
                <a:gd name="connsiteY25" fmla="*/ 1197794 h 2919688"/>
                <a:gd name="connsiteX26" fmla="*/ 1033872 w 6643330"/>
                <a:gd name="connsiteY26" fmla="*/ 1169219 h 2919688"/>
                <a:gd name="connsiteX27" fmla="*/ 929097 w 6643330"/>
                <a:gd name="connsiteY27" fmla="*/ 1083494 h 2919688"/>
                <a:gd name="connsiteX28" fmla="*/ 1005297 w 6643330"/>
                <a:gd name="connsiteY28" fmla="*/ 1597844 h 2919688"/>
                <a:gd name="connsiteX29" fmla="*/ 541747 w 6643330"/>
                <a:gd name="connsiteY29" fmla="*/ 1635944 h 2919688"/>
                <a:gd name="connsiteX30" fmla="*/ 40097 w 6643330"/>
                <a:gd name="connsiteY30" fmla="*/ 1058094 h 2919688"/>
                <a:gd name="connsiteX31" fmla="*/ 62322 w 6643330"/>
                <a:gd name="connsiteY31" fmla="*/ 492944 h 2919688"/>
                <a:gd name="connsiteX0" fmla="*/ 62322 w 6643330"/>
                <a:gd name="connsiteY0" fmla="*/ 492140 h 2918884"/>
                <a:gd name="connsiteX1" fmla="*/ 284572 w 6643330"/>
                <a:gd name="connsiteY1" fmla="*/ 365140 h 2918884"/>
                <a:gd name="connsiteX2" fmla="*/ 1316447 w 6643330"/>
                <a:gd name="connsiteY2" fmla="*/ 92090 h 2918884"/>
                <a:gd name="connsiteX3" fmla="*/ 2166494 w 6643330"/>
                <a:gd name="connsiteY3" fmla="*/ 150888 h 2918884"/>
                <a:gd name="connsiteX4" fmla="*/ 2709576 w 6643330"/>
                <a:gd name="connsiteY4" fmla="*/ 1519 h 2918884"/>
                <a:gd name="connsiteX5" fmla="*/ 3551177 w 6643330"/>
                <a:gd name="connsiteY5" fmla="*/ 223478 h 2918884"/>
                <a:gd name="connsiteX6" fmla="*/ 3981114 w 6643330"/>
                <a:gd name="connsiteY6" fmla="*/ 723473 h 2918884"/>
                <a:gd name="connsiteX7" fmla="*/ 4675597 w 6643330"/>
                <a:gd name="connsiteY7" fmla="*/ 1435115 h 2918884"/>
                <a:gd name="connsiteX8" fmla="*/ 4878797 w 6643330"/>
                <a:gd name="connsiteY8" fmla="*/ 1190640 h 2918884"/>
                <a:gd name="connsiteX9" fmla="*/ 5453472 w 6643330"/>
                <a:gd name="connsiteY9" fmla="*/ 1482740 h 2918884"/>
                <a:gd name="connsiteX10" fmla="*/ 6145622 w 6643330"/>
                <a:gd name="connsiteY10" fmla="*/ 1997090 h 2918884"/>
                <a:gd name="connsiteX11" fmla="*/ 6590122 w 6643330"/>
                <a:gd name="connsiteY11" fmla="*/ 2362215 h 2918884"/>
                <a:gd name="connsiteX12" fmla="*/ 6513922 w 6643330"/>
                <a:gd name="connsiteY12" fmla="*/ 2914665 h 2918884"/>
                <a:gd name="connsiteX13" fmla="*/ 5504272 w 6643330"/>
                <a:gd name="connsiteY13" fmla="*/ 2619390 h 2918884"/>
                <a:gd name="connsiteX14" fmla="*/ 4783547 w 6643330"/>
                <a:gd name="connsiteY14" fmla="*/ 2667015 h 2918884"/>
                <a:gd name="connsiteX15" fmla="*/ 4192997 w 6643330"/>
                <a:gd name="connsiteY15" fmla="*/ 2489215 h 2918884"/>
                <a:gd name="connsiteX16" fmla="*/ 3932647 w 6643330"/>
                <a:gd name="connsiteY16" fmla="*/ 2190765 h 2918884"/>
                <a:gd name="connsiteX17" fmla="*/ 3472272 w 6643330"/>
                <a:gd name="connsiteY17" fmla="*/ 1698640 h 2918884"/>
                <a:gd name="connsiteX18" fmla="*/ 3034122 w 6643330"/>
                <a:gd name="connsiteY18" fmla="*/ 1470040 h 2918884"/>
                <a:gd name="connsiteX19" fmla="*/ 2811872 w 6643330"/>
                <a:gd name="connsiteY19" fmla="*/ 1279540 h 2918884"/>
                <a:gd name="connsiteX20" fmla="*/ 2573747 w 6643330"/>
                <a:gd name="connsiteY20" fmla="*/ 1098565 h 2918884"/>
                <a:gd name="connsiteX21" fmla="*/ 2354672 w 6643330"/>
                <a:gd name="connsiteY21" fmla="*/ 1050940 h 2918884"/>
                <a:gd name="connsiteX22" fmla="*/ 1811747 w 6643330"/>
                <a:gd name="connsiteY22" fmla="*/ 1012840 h 2918884"/>
                <a:gd name="connsiteX23" fmla="*/ 1551397 w 6643330"/>
                <a:gd name="connsiteY23" fmla="*/ 1031890 h 2918884"/>
                <a:gd name="connsiteX24" fmla="*/ 1192622 w 6643330"/>
                <a:gd name="connsiteY24" fmla="*/ 1041415 h 2918884"/>
                <a:gd name="connsiteX25" fmla="*/ 1135472 w 6643330"/>
                <a:gd name="connsiteY25" fmla="*/ 1196990 h 2918884"/>
                <a:gd name="connsiteX26" fmla="*/ 1033872 w 6643330"/>
                <a:gd name="connsiteY26" fmla="*/ 1168415 h 2918884"/>
                <a:gd name="connsiteX27" fmla="*/ 929097 w 6643330"/>
                <a:gd name="connsiteY27" fmla="*/ 1082690 h 2918884"/>
                <a:gd name="connsiteX28" fmla="*/ 1005297 w 6643330"/>
                <a:gd name="connsiteY28" fmla="*/ 1597040 h 2918884"/>
                <a:gd name="connsiteX29" fmla="*/ 541747 w 6643330"/>
                <a:gd name="connsiteY29" fmla="*/ 1635140 h 2918884"/>
                <a:gd name="connsiteX30" fmla="*/ 40097 w 6643330"/>
                <a:gd name="connsiteY30" fmla="*/ 1057290 h 2918884"/>
                <a:gd name="connsiteX31" fmla="*/ 62322 w 6643330"/>
                <a:gd name="connsiteY31" fmla="*/ 492140 h 2918884"/>
                <a:gd name="connsiteX0" fmla="*/ 62322 w 6643330"/>
                <a:gd name="connsiteY0" fmla="*/ 492140 h 2918884"/>
                <a:gd name="connsiteX1" fmla="*/ 284572 w 6643330"/>
                <a:gd name="connsiteY1" fmla="*/ 365140 h 2918884"/>
                <a:gd name="connsiteX2" fmla="*/ 1316447 w 6643330"/>
                <a:gd name="connsiteY2" fmla="*/ 92090 h 2918884"/>
                <a:gd name="connsiteX3" fmla="*/ 2166494 w 6643330"/>
                <a:gd name="connsiteY3" fmla="*/ 150888 h 2918884"/>
                <a:gd name="connsiteX4" fmla="*/ 2709576 w 6643330"/>
                <a:gd name="connsiteY4" fmla="*/ 1519 h 2918884"/>
                <a:gd name="connsiteX5" fmla="*/ 3551177 w 6643330"/>
                <a:gd name="connsiteY5" fmla="*/ 223478 h 2918884"/>
                <a:gd name="connsiteX6" fmla="*/ 3981114 w 6643330"/>
                <a:gd name="connsiteY6" fmla="*/ 723473 h 2918884"/>
                <a:gd name="connsiteX7" fmla="*/ 4675597 w 6643330"/>
                <a:gd name="connsiteY7" fmla="*/ 1435115 h 2918884"/>
                <a:gd name="connsiteX8" fmla="*/ 4878797 w 6643330"/>
                <a:gd name="connsiteY8" fmla="*/ 1190640 h 2918884"/>
                <a:gd name="connsiteX9" fmla="*/ 5453472 w 6643330"/>
                <a:gd name="connsiteY9" fmla="*/ 1482740 h 2918884"/>
                <a:gd name="connsiteX10" fmla="*/ 6145622 w 6643330"/>
                <a:gd name="connsiteY10" fmla="*/ 1997090 h 2918884"/>
                <a:gd name="connsiteX11" fmla="*/ 6590122 w 6643330"/>
                <a:gd name="connsiteY11" fmla="*/ 2362215 h 2918884"/>
                <a:gd name="connsiteX12" fmla="*/ 6513922 w 6643330"/>
                <a:gd name="connsiteY12" fmla="*/ 2914665 h 2918884"/>
                <a:gd name="connsiteX13" fmla="*/ 5504272 w 6643330"/>
                <a:gd name="connsiteY13" fmla="*/ 2619390 h 2918884"/>
                <a:gd name="connsiteX14" fmla="*/ 4783547 w 6643330"/>
                <a:gd name="connsiteY14" fmla="*/ 2667015 h 2918884"/>
                <a:gd name="connsiteX15" fmla="*/ 4192997 w 6643330"/>
                <a:gd name="connsiteY15" fmla="*/ 2489215 h 2918884"/>
                <a:gd name="connsiteX16" fmla="*/ 3932647 w 6643330"/>
                <a:gd name="connsiteY16" fmla="*/ 2190765 h 2918884"/>
                <a:gd name="connsiteX17" fmla="*/ 3472272 w 6643330"/>
                <a:gd name="connsiteY17" fmla="*/ 1698640 h 2918884"/>
                <a:gd name="connsiteX18" fmla="*/ 3034122 w 6643330"/>
                <a:gd name="connsiteY18" fmla="*/ 1470040 h 2918884"/>
                <a:gd name="connsiteX19" fmla="*/ 2811872 w 6643330"/>
                <a:gd name="connsiteY19" fmla="*/ 1279540 h 2918884"/>
                <a:gd name="connsiteX20" fmla="*/ 2573747 w 6643330"/>
                <a:gd name="connsiteY20" fmla="*/ 1098565 h 2918884"/>
                <a:gd name="connsiteX21" fmla="*/ 2354672 w 6643330"/>
                <a:gd name="connsiteY21" fmla="*/ 1050940 h 2918884"/>
                <a:gd name="connsiteX22" fmla="*/ 1811747 w 6643330"/>
                <a:gd name="connsiteY22" fmla="*/ 1012840 h 2918884"/>
                <a:gd name="connsiteX23" fmla="*/ 1551397 w 6643330"/>
                <a:gd name="connsiteY23" fmla="*/ 1031890 h 2918884"/>
                <a:gd name="connsiteX24" fmla="*/ 1192622 w 6643330"/>
                <a:gd name="connsiteY24" fmla="*/ 1041415 h 2918884"/>
                <a:gd name="connsiteX25" fmla="*/ 1135472 w 6643330"/>
                <a:gd name="connsiteY25" fmla="*/ 1196990 h 2918884"/>
                <a:gd name="connsiteX26" fmla="*/ 1033872 w 6643330"/>
                <a:gd name="connsiteY26" fmla="*/ 1168415 h 2918884"/>
                <a:gd name="connsiteX27" fmla="*/ 929097 w 6643330"/>
                <a:gd name="connsiteY27" fmla="*/ 1082690 h 2918884"/>
                <a:gd name="connsiteX28" fmla="*/ 1005297 w 6643330"/>
                <a:gd name="connsiteY28" fmla="*/ 1597040 h 2918884"/>
                <a:gd name="connsiteX29" fmla="*/ 541747 w 6643330"/>
                <a:gd name="connsiteY29" fmla="*/ 1635140 h 2918884"/>
                <a:gd name="connsiteX30" fmla="*/ 40097 w 6643330"/>
                <a:gd name="connsiteY30" fmla="*/ 1057290 h 2918884"/>
                <a:gd name="connsiteX31" fmla="*/ 62322 w 6643330"/>
                <a:gd name="connsiteY31" fmla="*/ 492140 h 2918884"/>
                <a:gd name="connsiteX0" fmla="*/ 62322 w 6643330"/>
                <a:gd name="connsiteY0" fmla="*/ 492140 h 2918884"/>
                <a:gd name="connsiteX1" fmla="*/ 284572 w 6643330"/>
                <a:gd name="connsiteY1" fmla="*/ 365140 h 2918884"/>
                <a:gd name="connsiteX2" fmla="*/ 1316447 w 6643330"/>
                <a:gd name="connsiteY2" fmla="*/ 92090 h 2918884"/>
                <a:gd name="connsiteX3" fmla="*/ 2166494 w 6643330"/>
                <a:gd name="connsiteY3" fmla="*/ 150888 h 2918884"/>
                <a:gd name="connsiteX4" fmla="*/ 2709576 w 6643330"/>
                <a:gd name="connsiteY4" fmla="*/ 1519 h 2918884"/>
                <a:gd name="connsiteX5" fmla="*/ 3551177 w 6643330"/>
                <a:gd name="connsiteY5" fmla="*/ 223478 h 2918884"/>
                <a:gd name="connsiteX6" fmla="*/ 3981114 w 6643330"/>
                <a:gd name="connsiteY6" fmla="*/ 723473 h 2918884"/>
                <a:gd name="connsiteX7" fmla="*/ 4456609 w 6643330"/>
                <a:gd name="connsiteY7" fmla="*/ 955348 h 2918884"/>
                <a:gd name="connsiteX8" fmla="*/ 4878797 w 6643330"/>
                <a:gd name="connsiteY8" fmla="*/ 1190640 h 2918884"/>
                <a:gd name="connsiteX9" fmla="*/ 5453472 w 6643330"/>
                <a:gd name="connsiteY9" fmla="*/ 1482740 h 2918884"/>
                <a:gd name="connsiteX10" fmla="*/ 6145622 w 6643330"/>
                <a:gd name="connsiteY10" fmla="*/ 1997090 h 2918884"/>
                <a:gd name="connsiteX11" fmla="*/ 6590122 w 6643330"/>
                <a:gd name="connsiteY11" fmla="*/ 2362215 h 2918884"/>
                <a:gd name="connsiteX12" fmla="*/ 6513922 w 6643330"/>
                <a:gd name="connsiteY12" fmla="*/ 2914665 h 2918884"/>
                <a:gd name="connsiteX13" fmla="*/ 5504272 w 6643330"/>
                <a:gd name="connsiteY13" fmla="*/ 2619390 h 2918884"/>
                <a:gd name="connsiteX14" fmla="*/ 4783547 w 6643330"/>
                <a:gd name="connsiteY14" fmla="*/ 2667015 h 2918884"/>
                <a:gd name="connsiteX15" fmla="*/ 4192997 w 6643330"/>
                <a:gd name="connsiteY15" fmla="*/ 2489215 h 2918884"/>
                <a:gd name="connsiteX16" fmla="*/ 3932647 w 6643330"/>
                <a:gd name="connsiteY16" fmla="*/ 2190765 h 2918884"/>
                <a:gd name="connsiteX17" fmla="*/ 3472272 w 6643330"/>
                <a:gd name="connsiteY17" fmla="*/ 1698640 h 2918884"/>
                <a:gd name="connsiteX18" fmla="*/ 3034122 w 6643330"/>
                <a:gd name="connsiteY18" fmla="*/ 1470040 h 2918884"/>
                <a:gd name="connsiteX19" fmla="*/ 2811872 w 6643330"/>
                <a:gd name="connsiteY19" fmla="*/ 1279540 h 2918884"/>
                <a:gd name="connsiteX20" fmla="*/ 2573747 w 6643330"/>
                <a:gd name="connsiteY20" fmla="*/ 1098565 h 2918884"/>
                <a:gd name="connsiteX21" fmla="*/ 2354672 w 6643330"/>
                <a:gd name="connsiteY21" fmla="*/ 1050940 h 2918884"/>
                <a:gd name="connsiteX22" fmla="*/ 1811747 w 6643330"/>
                <a:gd name="connsiteY22" fmla="*/ 1012840 h 2918884"/>
                <a:gd name="connsiteX23" fmla="*/ 1551397 w 6643330"/>
                <a:gd name="connsiteY23" fmla="*/ 1031890 h 2918884"/>
                <a:gd name="connsiteX24" fmla="*/ 1192622 w 6643330"/>
                <a:gd name="connsiteY24" fmla="*/ 1041415 h 2918884"/>
                <a:gd name="connsiteX25" fmla="*/ 1135472 w 6643330"/>
                <a:gd name="connsiteY25" fmla="*/ 1196990 h 2918884"/>
                <a:gd name="connsiteX26" fmla="*/ 1033872 w 6643330"/>
                <a:gd name="connsiteY26" fmla="*/ 1168415 h 2918884"/>
                <a:gd name="connsiteX27" fmla="*/ 929097 w 6643330"/>
                <a:gd name="connsiteY27" fmla="*/ 1082690 h 2918884"/>
                <a:gd name="connsiteX28" fmla="*/ 1005297 w 6643330"/>
                <a:gd name="connsiteY28" fmla="*/ 1597040 h 2918884"/>
                <a:gd name="connsiteX29" fmla="*/ 541747 w 6643330"/>
                <a:gd name="connsiteY29" fmla="*/ 1635140 h 2918884"/>
                <a:gd name="connsiteX30" fmla="*/ 40097 w 6643330"/>
                <a:gd name="connsiteY30" fmla="*/ 1057290 h 2918884"/>
                <a:gd name="connsiteX31" fmla="*/ 62322 w 6643330"/>
                <a:gd name="connsiteY31" fmla="*/ 492140 h 2918884"/>
                <a:gd name="connsiteX0" fmla="*/ 62322 w 6643330"/>
                <a:gd name="connsiteY0" fmla="*/ 492140 h 2918884"/>
                <a:gd name="connsiteX1" fmla="*/ 284572 w 6643330"/>
                <a:gd name="connsiteY1" fmla="*/ 365140 h 2918884"/>
                <a:gd name="connsiteX2" fmla="*/ 1316447 w 6643330"/>
                <a:gd name="connsiteY2" fmla="*/ 92090 h 2918884"/>
                <a:gd name="connsiteX3" fmla="*/ 2166494 w 6643330"/>
                <a:gd name="connsiteY3" fmla="*/ 150888 h 2918884"/>
                <a:gd name="connsiteX4" fmla="*/ 2709576 w 6643330"/>
                <a:gd name="connsiteY4" fmla="*/ 1519 h 2918884"/>
                <a:gd name="connsiteX5" fmla="*/ 3551177 w 6643330"/>
                <a:gd name="connsiteY5" fmla="*/ 223478 h 2918884"/>
                <a:gd name="connsiteX6" fmla="*/ 3981114 w 6643330"/>
                <a:gd name="connsiteY6" fmla="*/ 723473 h 2918884"/>
                <a:gd name="connsiteX7" fmla="*/ 4488371 w 6643330"/>
                <a:gd name="connsiteY7" fmla="*/ 972065 h 2918884"/>
                <a:gd name="connsiteX8" fmla="*/ 4878797 w 6643330"/>
                <a:gd name="connsiteY8" fmla="*/ 1190640 h 2918884"/>
                <a:gd name="connsiteX9" fmla="*/ 5453472 w 6643330"/>
                <a:gd name="connsiteY9" fmla="*/ 1482740 h 2918884"/>
                <a:gd name="connsiteX10" fmla="*/ 6145622 w 6643330"/>
                <a:gd name="connsiteY10" fmla="*/ 1997090 h 2918884"/>
                <a:gd name="connsiteX11" fmla="*/ 6590122 w 6643330"/>
                <a:gd name="connsiteY11" fmla="*/ 2362215 h 2918884"/>
                <a:gd name="connsiteX12" fmla="*/ 6513922 w 6643330"/>
                <a:gd name="connsiteY12" fmla="*/ 2914665 h 2918884"/>
                <a:gd name="connsiteX13" fmla="*/ 5504272 w 6643330"/>
                <a:gd name="connsiteY13" fmla="*/ 2619390 h 2918884"/>
                <a:gd name="connsiteX14" fmla="*/ 4783547 w 6643330"/>
                <a:gd name="connsiteY14" fmla="*/ 2667015 h 2918884"/>
                <a:gd name="connsiteX15" fmla="*/ 4192997 w 6643330"/>
                <a:gd name="connsiteY15" fmla="*/ 2489215 h 2918884"/>
                <a:gd name="connsiteX16" fmla="*/ 3932647 w 6643330"/>
                <a:gd name="connsiteY16" fmla="*/ 2190765 h 2918884"/>
                <a:gd name="connsiteX17" fmla="*/ 3472272 w 6643330"/>
                <a:gd name="connsiteY17" fmla="*/ 1698640 h 2918884"/>
                <a:gd name="connsiteX18" fmla="*/ 3034122 w 6643330"/>
                <a:gd name="connsiteY18" fmla="*/ 1470040 h 2918884"/>
                <a:gd name="connsiteX19" fmla="*/ 2811872 w 6643330"/>
                <a:gd name="connsiteY19" fmla="*/ 1279540 h 2918884"/>
                <a:gd name="connsiteX20" fmla="*/ 2573747 w 6643330"/>
                <a:gd name="connsiteY20" fmla="*/ 1098565 h 2918884"/>
                <a:gd name="connsiteX21" fmla="*/ 2354672 w 6643330"/>
                <a:gd name="connsiteY21" fmla="*/ 1050940 h 2918884"/>
                <a:gd name="connsiteX22" fmla="*/ 1811747 w 6643330"/>
                <a:gd name="connsiteY22" fmla="*/ 1012840 h 2918884"/>
                <a:gd name="connsiteX23" fmla="*/ 1551397 w 6643330"/>
                <a:gd name="connsiteY23" fmla="*/ 1031890 h 2918884"/>
                <a:gd name="connsiteX24" fmla="*/ 1192622 w 6643330"/>
                <a:gd name="connsiteY24" fmla="*/ 1041415 h 2918884"/>
                <a:gd name="connsiteX25" fmla="*/ 1135472 w 6643330"/>
                <a:gd name="connsiteY25" fmla="*/ 1196990 h 2918884"/>
                <a:gd name="connsiteX26" fmla="*/ 1033872 w 6643330"/>
                <a:gd name="connsiteY26" fmla="*/ 1168415 h 2918884"/>
                <a:gd name="connsiteX27" fmla="*/ 929097 w 6643330"/>
                <a:gd name="connsiteY27" fmla="*/ 1082690 h 2918884"/>
                <a:gd name="connsiteX28" fmla="*/ 1005297 w 6643330"/>
                <a:gd name="connsiteY28" fmla="*/ 1597040 h 2918884"/>
                <a:gd name="connsiteX29" fmla="*/ 541747 w 6643330"/>
                <a:gd name="connsiteY29" fmla="*/ 1635140 h 2918884"/>
                <a:gd name="connsiteX30" fmla="*/ 40097 w 6643330"/>
                <a:gd name="connsiteY30" fmla="*/ 1057290 h 2918884"/>
                <a:gd name="connsiteX31" fmla="*/ 62322 w 6643330"/>
                <a:gd name="connsiteY31" fmla="*/ 492140 h 2918884"/>
                <a:gd name="connsiteX0" fmla="*/ 62322 w 6643330"/>
                <a:gd name="connsiteY0" fmla="*/ 492140 h 2918884"/>
                <a:gd name="connsiteX1" fmla="*/ 284572 w 6643330"/>
                <a:gd name="connsiteY1" fmla="*/ 365140 h 2918884"/>
                <a:gd name="connsiteX2" fmla="*/ 1316447 w 6643330"/>
                <a:gd name="connsiteY2" fmla="*/ 92090 h 2918884"/>
                <a:gd name="connsiteX3" fmla="*/ 2166494 w 6643330"/>
                <a:gd name="connsiteY3" fmla="*/ 150888 h 2918884"/>
                <a:gd name="connsiteX4" fmla="*/ 2709576 w 6643330"/>
                <a:gd name="connsiteY4" fmla="*/ 1519 h 2918884"/>
                <a:gd name="connsiteX5" fmla="*/ 3551177 w 6643330"/>
                <a:gd name="connsiteY5" fmla="*/ 223478 h 2918884"/>
                <a:gd name="connsiteX6" fmla="*/ 3981114 w 6643330"/>
                <a:gd name="connsiteY6" fmla="*/ 723473 h 2918884"/>
                <a:gd name="connsiteX7" fmla="*/ 4488371 w 6643330"/>
                <a:gd name="connsiteY7" fmla="*/ 972065 h 2918884"/>
                <a:gd name="connsiteX8" fmla="*/ 4878797 w 6643330"/>
                <a:gd name="connsiteY8" fmla="*/ 1190640 h 2918884"/>
                <a:gd name="connsiteX9" fmla="*/ 5453472 w 6643330"/>
                <a:gd name="connsiteY9" fmla="*/ 1482740 h 2918884"/>
                <a:gd name="connsiteX10" fmla="*/ 6145622 w 6643330"/>
                <a:gd name="connsiteY10" fmla="*/ 1997090 h 2918884"/>
                <a:gd name="connsiteX11" fmla="*/ 6590122 w 6643330"/>
                <a:gd name="connsiteY11" fmla="*/ 2362215 h 2918884"/>
                <a:gd name="connsiteX12" fmla="*/ 6513922 w 6643330"/>
                <a:gd name="connsiteY12" fmla="*/ 2914665 h 2918884"/>
                <a:gd name="connsiteX13" fmla="*/ 5504272 w 6643330"/>
                <a:gd name="connsiteY13" fmla="*/ 2619390 h 2918884"/>
                <a:gd name="connsiteX14" fmla="*/ 4783547 w 6643330"/>
                <a:gd name="connsiteY14" fmla="*/ 2667015 h 2918884"/>
                <a:gd name="connsiteX15" fmla="*/ 4192997 w 6643330"/>
                <a:gd name="connsiteY15" fmla="*/ 2489215 h 2918884"/>
                <a:gd name="connsiteX16" fmla="*/ 3932647 w 6643330"/>
                <a:gd name="connsiteY16" fmla="*/ 2190765 h 2918884"/>
                <a:gd name="connsiteX17" fmla="*/ 3472272 w 6643330"/>
                <a:gd name="connsiteY17" fmla="*/ 1698640 h 2918884"/>
                <a:gd name="connsiteX18" fmla="*/ 3034122 w 6643330"/>
                <a:gd name="connsiteY18" fmla="*/ 1470040 h 2918884"/>
                <a:gd name="connsiteX19" fmla="*/ 2811872 w 6643330"/>
                <a:gd name="connsiteY19" fmla="*/ 1279540 h 2918884"/>
                <a:gd name="connsiteX20" fmla="*/ 2573747 w 6643330"/>
                <a:gd name="connsiteY20" fmla="*/ 1098565 h 2918884"/>
                <a:gd name="connsiteX21" fmla="*/ 2354672 w 6643330"/>
                <a:gd name="connsiteY21" fmla="*/ 1050940 h 2918884"/>
                <a:gd name="connsiteX22" fmla="*/ 1811747 w 6643330"/>
                <a:gd name="connsiteY22" fmla="*/ 1012840 h 2918884"/>
                <a:gd name="connsiteX23" fmla="*/ 1551397 w 6643330"/>
                <a:gd name="connsiteY23" fmla="*/ 1031890 h 2918884"/>
                <a:gd name="connsiteX24" fmla="*/ 1192622 w 6643330"/>
                <a:gd name="connsiteY24" fmla="*/ 1041415 h 2918884"/>
                <a:gd name="connsiteX25" fmla="*/ 1135472 w 6643330"/>
                <a:gd name="connsiteY25" fmla="*/ 1196990 h 2918884"/>
                <a:gd name="connsiteX26" fmla="*/ 1033872 w 6643330"/>
                <a:gd name="connsiteY26" fmla="*/ 1168415 h 2918884"/>
                <a:gd name="connsiteX27" fmla="*/ 929097 w 6643330"/>
                <a:gd name="connsiteY27" fmla="*/ 1082690 h 2918884"/>
                <a:gd name="connsiteX28" fmla="*/ 1005297 w 6643330"/>
                <a:gd name="connsiteY28" fmla="*/ 1597040 h 2918884"/>
                <a:gd name="connsiteX29" fmla="*/ 541747 w 6643330"/>
                <a:gd name="connsiteY29" fmla="*/ 1635140 h 2918884"/>
                <a:gd name="connsiteX30" fmla="*/ 40097 w 6643330"/>
                <a:gd name="connsiteY30" fmla="*/ 1057290 h 2918884"/>
                <a:gd name="connsiteX31" fmla="*/ 62322 w 6643330"/>
                <a:gd name="connsiteY31" fmla="*/ 492140 h 2918884"/>
                <a:gd name="connsiteX0" fmla="*/ 62322 w 6643330"/>
                <a:gd name="connsiteY0" fmla="*/ 492140 h 2918884"/>
                <a:gd name="connsiteX1" fmla="*/ 284572 w 6643330"/>
                <a:gd name="connsiteY1" fmla="*/ 365140 h 2918884"/>
                <a:gd name="connsiteX2" fmla="*/ 1316447 w 6643330"/>
                <a:gd name="connsiteY2" fmla="*/ 92090 h 2918884"/>
                <a:gd name="connsiteX3" fmla="*/ 2166494 w 6643330"/>
                <a:gd name="connsiteY3" fmla="*/ 150888 h 2918884"/>
                <a:gd name="connsiteX4" fmla="*/ 2709576 w 6643330"/>
                <a:gd name="connsiteY4" fmla="*/ 1519 h 2918884"/>
                <a:gd name="connsiteX5" fmla="*/ 3551177 w 6643330"/>
                <a:gd name="connsiteY5" fmla="*/ 223478 h 2918884"/>
                <a:gd name="connsiteX6" fmla="*/ 3981114 w 6643330"/>
                <a:gd name="connsiteY6" fmla="*/ 723473 h 2918884"/>
                <a:gd name="connsiteX7" fmla="*/ 4488371 w 6643330"/>
                <a:gd name="connsiteY7" fmla="*/ 972065 h 2918884"/>
                <a:gd name="connsiteX8" fmla="*/ 5453472 w 6643330"/>
                <a:gd name="connsiteY8" fmla="*/ 1482740 h 2918884"/>
                <a:gd name="connsiteX9" fmla="*/ 6145622 w 6643330"/>
                <a:gd name="connsiteY9" fmla="*/ 1997090 h 2918884"/>
                <a:gd name="connsiteX10" fmla="*/ 6590122 w 6643330"/>
                <a:gd name="connsiteY10" fmla="*/ 2362215 h 2918884"/>
                <a:gd name="connsiteX11" fmla="*/ 6513922 w 6643330"/>
                <a:gd name="connsiteY11" fmla="*/ 2914665 h 2918884"/>
                <a:gd name="connsiteX12" fmla="*/ 5504272 w 6643330"/>
                <a:gd name="connsiteY12" fmla="*/ 2619390 h 2918884"/>
                <a:gd name="connsiteX13" fmla="*/ 4783547 w 6643330"/>
                <a:gd name="connsiteY13" fmla="*/ 2667015 h 2918884"/>
                <a:gd name="connsiteX14" fmla="*/ 4192997 w 6643330"/>
                <a:gd name="connsiteY14" fmla="*/ 2489215 h 2918884"/>
                <a:gd name="connsiteX15" fmla="*/ 3932647 w 6643330"/>
                <a:gd name="connsiteY15" fmla="*/ 2190765 h 2918884"/>
                <a:gd name="connsiteX16" fmla="*/ 3472272 w 6643330"/>
                <a:gd name="connsiteY16" fmla="*/ 1698640 h 2918884"/>
                <a:gd name="connsiteX17" fmla="*/ 3034122 w 6643330"/>
                <a:gd name="connsiteY17" fmla="*/ 1470040 h 2918884"/>
                <a:gd name="connsiteX18" fmla="*/ 2811872 w 6643330"/>
                <a:gd name="connsiteY18" fmla="*/ 1279540 h 2918884"/>
                <a:gd name="connsiteX19" fmla="*/ 2573747 w 6643330"/>
                <a:gd name="connsiteY19" fmla="*/ 1098565 h 2918884"/>
                <a:gd name="connsiteX20" fmla="*/ 2354672 w 6643330"/>
                <a:gd name="connsiteY20" fmla="*/ 1050940 h 2918884"/>
                <a:gd name="connsiteX21" fmla="*/ 1811747 w 6643330"/>
                <a:gd name="connsiteY21" fmla="*/ 1012840 h 2918884"/>
                <a:gd name="connsiteX22" fmla="*/ 1551397 w 6643330"/>
                <a:gd name="connsiteY22" fmla="*/ 1031890 h 2918884"/>
                <a:gd name="connsiteX23" fmla="*/ 1192622 w 6643330"/>
                <a:gd name="connsiteY23" fmla="*/ 1041415 h 2918884"/>
                <a:gd name="connsiteX24" fmla="*/ 1135472 w 6643330"/>
                <a:gd name="connsiteY24" fmla="*/ 1196990 h 2918884"/>
                <a:gd name="connsiteX25" fmla="*/ 1033872 w 6643330"/>
                <a:gd name="connsiteY25" fmla="*/ 1168415 h 2918884"/>
                <a:gd name="connsiteX26" fmla="*/ 929097 w 6643330"/>
                <a:gd name="connsiteY26" fmla="*/ 1082690 h 2918884"/>
                <a:gd name="connsiteX27" fmla="*/ 1005297 w 6643330"/>
                <a:gd name="connsiteY27" fmla="*/ 1597040 h 2918884"/>
                <a:gd name="connsiteX28" fmla="*/ 541747 w 6643330"/>
                <a:gd name="connsiteY28" fmla="*/ 1635140 h 2918884"/>
                <a:gd name="connsiteX29" fmla="*/ 40097 w 6643330"/>
                <a:gd name="connsiteY29" fmla="*/ 1057290 h 2918884"/>
                <a:gd name="connsiteX30" fmla="*/ 62322 w 6643330"/>
                <a:gd name="connsiteY30" fmla="*/ 492140 h 2918884"/>
                <a:gd name="connsiteX0" fmla="*/ 62322 w 6643330"/>
                <a:gd name="connsiteY0" fmla="*/ 492140 h 2918884"/>
                <a:gd name="connsiteX1" fmla="*/ 284572 w 6643330"/>
                <a:gd name="connsiteY1" fmla="*/ 365140 h 2918884"/>
                <a:gd name="connsiteX2" fmla="*/ 1316447 w 6643330"/>
                <a:gd name="connsiteY2" fmla="*/ 92090 h 2918884"/>
                <a:gd name="connsiteX3" fmla="*/ 2166494 w 6643330"/>
                <a:gd name="connsiteY3" fmla="*/ 150888 h 2918884"/>
                <a:gd name="connsiteX4" fmla="*/ 2709576 w 6643330"/>
                <a:gd name="connsiteY4" fmla="*/ 1519 h 2918884"/>
                <a:gd name="connsiteX5" fmla="*/ 3551177 w 6643330"/>
                <a:gd name="connsiteY5" fmla="*/ 223478 h 2918884"/>
                <a:gd name="connsiteX6" fmla="*/ 3981114 w 6643330"/>
                <a:gd name="connsiteY6" fmla="*/ 723473 h 2918884"/>
                <a:gd name="connsiteX7" fmla="*/ 4488371 w 6643330"/>
                <a:gd name="connsiteY7" fmla="*/ 972065 h 2918884"/>
                <a:gd name="connsiteX8" fmla="*/ 5475204 w 6643330"/>
                <a:gd name="connsiteY8" fmla="*/ 1461008 h 2918884"/>
                <a:gd name="connsiteX9" fmla="*/ 6145622 w 6643330"/>
                <a:gd name="connsiteY9" fmla="*/ 1997090 h 2918884"/>
                <a:gd name="connsiteX10" fmla="*/ 6590122 w 6643330"/>
                <a:gd name="connsiteY10" fmla="*/ 2362215 h 2918884"/>
                <a:gd name="connsiteX11" fmla="*/ 6513922 w 6643330"/>
                <a:gd name="connsiteY11" fmla="*/ 2914665 h 2918884"/>
                <a:gd name="connsiteX12" fmla="*/ 5504272 w 6643330"/>
                <a:gd name="connsiteY12" fmla="*/ 2619390 h 2918884"/>
                <a:gd name="connsiteX13" fmla="*/ 4783547 w 6643330"/>
                <a:gd name="connsiteY13" fmla="*/ 2667015 h 2918884"/>
                <a:gd name="connsiteX14" fmla="*/ 4192997 w 6643330"/>
                <a:gd name="connsiteY14" fmla="*/ 2489215 h 2918884"/>
                <a:gd name="connsiteX15" fmla="*/ 3932647 w 6643330"/>
                <a:gd name="connsiteY15" fmla="*/ 2190765 h 2918884"/>
                <a:gd name="connsiteX16" fmla="*/ 3472272 w 6643330"/>
                <a:gd name="connsiteY16" fmla="*/ 1698640 h 2918884"/>
                <a:gd name="connsiteX17" fmla="*/ 3034122 w 6643330"/>
                <a:gd name="connsiteY17" fmla="*/ 1470040 h 2918884"/>
                <a:gd name="connsiteX18" fmla="*/ 2811872 w 6643330"/>
                <a:gd name="connsiteY18" fmla="*/ 1279540 h 2918884"/>
                <a:gd name="connsiteX19" fmla="*/ 2573747 w 6643330"/>
                <a:gd name="connsiteY19" fmla="*/ 1098565 h 2918884"/>
                <a:gd name="connsiteX20" fmla="*/ 2354672 w 6643330"/>
                <a:gd name="connsiteY20" fmla="*/ 1050940 h 2918884"/>
                <a:gd name="connsiteX21" fmla="*/ 1811747 w 6643330"/>
                <a:gd name="connsiteY21" fmla="*/ 1012840 h 2918884"/>
                <a:gd name="connsiteX22" fmla="*/ 1551397 w 6643330"/>
                <a:gd name="connsiteY22" fmla="*/ 1031890 h 2918884"/>
                <a:gd name="connsiteX23" fmla="*/ 1192622 w 6643330"/>
                <a:gd name="connsiteY23" fmla="*/ 1041415 h 2918884"/>
                <a:gd name="connsiteX24" fmla="*/ 1135472 w 6643330"/>
                <a:gd name="connsiteY24" fmla="*/ 1196990 h 2918884"/>
                <a:gd name="connsiteX25" fmla="*/ 1033872 w 6643330"/>
                <a:gd name="connsiteY25" fmla="*/ 1168415 h 2918884"/>
                <a:gd name="connsiteX26" fmla="*/ 929097 w 6643330"/>
                <a:gd name="connsiteY26" fmla="*/ 1082690 h 2918884"/>
                <a:gd name="connsiteX27" fmla="*/ 1005297 w 6643330"/>
                <a:gd name="connsiteY27" fmla="*/ 1597040 h 2918884"/>
                <a:gd name="connsiteX28" fmla="*/ 541747 w 6643330"/>
                <a:gd name="connsiteY28" fmla="*/ 1635140 h 2918884"/>
                <a:gd name="connsiteX29" fmla="*/ 40097 w 6643330"/>
                <a:gd name="connsiteY29" fmla="*/ 1057290 h 2918884"/>
                <a:gd name="connsiteX30" fmla="*/ 62322 w 6643330"/>
                <a:gd name="connsiteY30" fmla="*/ 492140 h 2918884"/>
                <a:gd name="connsiteX0" fmla="*/ 62322 w 6636098"/>
                <a:gd name="connsiteY0" fmla="*/ 492140 h 2918884"/>
                <a:gd name="connsiteX1" fmla="*/ 284572 w 6636098"/>
                <a:gd name="connsiteY1" fmla="*/ 365140 h 2918884"/>
                <a:gd name="connsiteX2" fmla="*/ 1316447 w 6636098"/>
                <a:gd name="connsiteY2" fmla="*/ 92090 h 2918884"/>
                <a:gd name="connsiteX3" fmla="*/ 2166494 w 6636098"/>
                <a:gd name="connsiteY3" fmla="*/ 150888 h 2918884"/>
                <a:gd name="connsiteX4" fmla="*/ 2709576 w 6636098"/>
                <a:gd name="connsiteY4" fmla="*/ 1519 h 2918884"/>
                <a:gd name="connsiteX5" fmla="*/ 3551177 w 6636098"/>
                <a:gd name="connsiteY5" fmla="*/ 223478 h 2918884"/>
                <a:gd name="connsiteX6" fmla="*/ 3981114 w 6636098"/>
                <a:gd name="connsiteY6" fmla="*/ 723473 h 2918884"/>
                <a:gd name="connsiteX7" fmla="*/ 4488371 w 6636098"/>
                <a:gd name="connsiteY7" fmla="*/ 972065 h 2918884"/>
                <a:gd name="connsiteX8" fmla="*/ 5475204 w 6636098"/>
                <a:gd name="connsiteY8" fmla="*/ 1461008 h 2918884"/>
                <a:gd name="connsiteX9" fmla="*/ 6255951 w 6636098"/>
                <a:gd name="connsiteY9" fmla="*/ 2032195 h 2918884"/>
                <a:gd name="connsiteX10" fmla="*/ 6590122 w 6636098"/>
                <a:gd name="connsiteY10" fmla="*/ 2362215 h 2918884"/>
                <a:gd name="connsiteX11" fmla="*/ 6513922 w 6636098"/>
                <a:gd name="connsiteY11" fmla="*/ 2914665 h 2918884"/>
                <a:gd name="connsiteX12" fmla="*/ 5504272 w 6636098"/>
                <a:gd name="connsiteY12" fmla="*/ 2619390 h 2918884"/>
                <a:gd name="connsiteX13" fmla="*/ 4783547 w 6636098"/>
                <a:gd name="connsiteY13" fmla="*/ 2667015 h 2918884"/>
                <a:gd name="connsiteX14" fmla="*/ 4192997 w 6636098"/>
                <a:gd name="connsiteY14" fmla="*/ 2489215 h 2918884"/>
                <a:gd name="connsiteX15" fmla="*/ 3932647 w 6636098"/>
                <a:gd name="connsiteY15" fmla="*/ 2190765 h 2918884"/>
                <a:gd name="connsiteX16" fmla="*/ 3472272 w 6636098"/>
                <a:gd name="connsiteY16" fmla="*/ 1698640 h 2918884"/>
                <a:gd name="connsiteX17" fmla="*/ 3034122 w 6636098"/>
                <a:gd name="connsiteY17" fmla="*/ 1470040 h 2918884"/>
                <a:gd name="connsiteX18" fmla="*/ 2811872 w 6636098"/>
                <a:gd name="connsiteY18" fmla="*/ 1279540 h 2918884"/>
                <a:gd name="connsiteX19" fmla="*/ 2573747 w 6636098"/>
                <a:gd name="connsiteY19" fmla="*/ 1098565 h 2918884"/>
                <a:gd name="connsiteX20" fmla="*/ 2354672 w 6636098"/>
                <a:gd name="connsiteY20" fmla="*/ 1050940 h 2918884"/>
                <a:gd name="connsiteX21" fmla="*/ 1811747 w 6636098"/>
                <a:gd name="connsiteY21" fmla="*/ 1012840 h 2918884"/>
                <a:gd name="connsiteX22" fmla="*/ 1551397 w 6636098"/>
                <a:gd name="connsiteY22" fmla="*/ 1031890 h 2918884"/>
                <a:gd name="connsiteX23" fmla="*/ 1192622 w 6636098"/>
                <a:gd name="connsiteY23" fmla="*/ 1041415 h 2918884"/>
                <a:gd name="connsiteX24" fmla="*/ 1135472 w 6636098"/>
                <a:gd name="connsiteY24" fmla="*/ 1196990 h 2918884"/>
                <a:gd name="connsiteX25" fmla="*/ 1033872 w 6636098"/>
                <a:gd name="connsiteY25" fmla="*/ 1168415 h 2918884"/>
                <a:gd name="connsiteX26" fmla="*/ 929097 w 6636098"/>
                <a:gd name="connsiteY26" fmla="*/ 1082690 h 2918884"/>
                <a:gd name="connsiteX27" fmla="*/ 1005297 w 6636098"/>
                <a:gd name="connsiteY27" fmla="*/ 1597040 h 2918884"/>
                <a:gd name="connsiteX28" fmla="*/ 541747 w 6636098"/>
                <a:gd name="connsiteY28" fmla="*/ 1635140 h 2918884"/>
                <a:gd name="connsiteX29" fmla="*/ 40097 w 6636098"/>
                <a:gd name="connsiteY29" fmla="*/ 1057290 h 2918884"/>
                <a:gd name="connsiteX30" fmla="*/ 62322 w 6636098"/>
                <a:gd name="connsiteY30" fmla="*/ 492140 h 2918884"/>
                <a:gd name="connsiteX0" fmla="*/ 62322 w 6636098"/>
                <a:gd name="connsiteY0" fmla="*/ 492140 h 2918884"/>
                <a:gd name="connsiteX1" fmla="*/ 284572 w 6636098"/>
                <a:gd name="connsiteY1" fmla="*/ 365140 h 2918884"/>
                <a:gd name="connsiteX2" fmla="*/ 1316447 w 6636098"/>
                <a:gd name="connsiteY2" fmla="*/ 92090 h 2918884"/>
                <a:gd name="connsiteX3" fmla="*/ 2166494 w 6636098"/>
                <a:gd name="connsiteY3" fmla="*/ 150888 h 2918884"/>
                <a:gd name="connsiteX4" fmla="*/ 2709576 w 6636098"/>
                <a:gd name="connsiteY4" fmla="*/ 1519 h 2918884"/>
                <a:gd name="connsiteX5" fmla="*/ 3551177 w 6636098"/>
                <a:gd name="connsiteY5" fmla="*/ 223478 h 2918884"/>
                <a:gd name="connsiteX6" fmla="*/ 3981114 w 6636098"/>
                <a:gd name="connsiteY6" fmla="*/ 723473 h 2918884"/>
                <a:gd name="connsiteX7" fmla="*/ 4488371 w 6636098"/>
                <a:gd name="connsiteY7" fmla="*/ 972065 h 2918884"/>
                <a:gd name="connsiteX8" fmla="*/ 5475204 w 6636098"/>
                <a:gd name="connsiteY8" fmla="*/ 1461008 h 2918884"/>
                <a:gd name="connsiteX9" fmla="*/ 6255951 w 6636098"/>
                <a:gd name="connsiteY9" fmla="*/ 2032195 h 2918884"/>
                <a:gd name="connsiteX10" fmla="*/ 6590122 w 6636098"/>
                <a:gd name="connsiteY10" fmla="*/ 2362215 h 2918884"/>
                <a:gd name="connsiteX11" fmla="*/ 6513922 w 6636098"/>
                <a:gd name="connsiteY11" fmla="*/ 2914665 h 2918884"/>
                <a:gd name="connsiteX12" fmla="*/ 5504272 w 6636098"/>
                <a:gd name="connsiteY12" fmla="*/ 2619390 h 2918884"/>
                <a:gd name="connsiteX13" fmla="*/ 4783547 w 6636098"/>
                <a:gd name="connsiteY13" fmla="*/ 2667015 h 2918884"/>
                <a:gd name="connsiteX14" fmla="*/ 4192997 w 6636098"/>
                <a:gd name="connsiteY14" fmla="*/ 2489215 h 2918884"/>
                <a:gd name="connsiteX15" fmla="*/ 3932647 w 6636098"/>
                <a:gd name="connsiteY15" fmla="*/ 2190765 h 2918884"/>
                <a:gd name="connsiteX16" fmla="*/ 3472272 w 6636098"/>
                <a:gd name="connsiteY16" fmla="*/ 1698640 h 2918884"/>
                <a:gd name="connsiteX17" fmla="*/ 3034122 w 6636098"/>
                <a:gd name="connsiteY17" fmla="*/ 1470040 h 2918884"/>
                <a:gd name="connsiteX18" fmla="*/ 2811872 w 6636098"/>
                <a:gd name="connsiteY18" fmla="*/ 1279540 h 2918884"/>
                <a:gd name="connsiteX19" fmla="*/ 2573747 w 6636098"/>
                <a:gd name="connsiteY19" fmla="*/ 1098565 h 2918884"/>
                <a:gd name="connsiteX20" fmla="*/ 2354672 w 6636098"/>
                <a:gd name="connsiteY20" fmla="*/ 1050940 h 2918884"/>
                <a:gd name="connsiteX21" fmla="*/ 1811747 w 6636098"/>
                <a:gd name="connsiteY21" fmla="*/ 1012840 h 2918884"/>
                <a:gd name="connsiteX22" fmla="*/ 1551397 w 6636098"/>
                <a:gd name="connsiteY22" fmla="*/ 1031890 h 2918884"/>
                <a:gd name="connsiteX23" fmla="*/ 1192622 w 6636098"/>
                <a:gd name="connsiteY23" fmla="*/ 1041415 h 2918884"/>
                <a:gd name="connsiteX24" fmla="*/ 1135472 w 6636098"/>
                <a:gd name="connsiteY24" fmla="*/ 1196990 h 2918884"/>
                <a:gd name="connsiteX25" fmla="*/ 1033872 w 6636098"/>
                <a:gd name="connsiteY25" fmla="*/ 1168415 h 2918884"/>
                <a:gd name="connsiteX26" fmla="*/ 929097 w 6636098"/>
                <a:gd name="connsiteY26" fmla="*/ 1082690 h 2918884"/>
                <a:gd name="connsiteX27" fmla="*/ 1005297 w 6636098"/>
                <a:gd name="connsiteY27" fmla="*/ 1597040 h 2918884"/>
                <a:gd name="connsiteX28" fmla="*/ 541747 w 6636098"/>
                <a:gd name="connsiteY28" fmla="*/ 1635140 h 2918884"/>
                <a:gd name="connsiteX29" fmla="*/ 40097 w 6636098"/>
                <a:gd name="connsiteY29" fmla="*/ 1057290 h 2918884"/>
                <a:gd name="connsiteX30" fmla="*/ 62322 w 6636098"/>
                <a:gd name="connsiteY30" fmla="*/ 492140 h 2918884"/>
                <a:gd name="connsiteX0" fmla="*/ 62322 w 6636098"/>
                <a:gd name="connsiteY0" fmla="*/ 492140 h 2918884"/>
                <a:gd name="connsiteX1" fmla="*/ 284572 w 6636098"/>
                <a:gd name="connsiteY1" fmla="*/ 365140 h 2918884"/>
                <a:gd name="connsiteX2" fmla="*/ 1316447 w 6636098"/>
                <a:gd name="connsiteY2" fmla="*/ 92090 h 2918884"/>
                <a:gd name="connsiteX3" fmla="*/ 2166494 w 6636098"/>
                <a:gd name="connsiteY3" fmla="*/ 150888 h 2918884"/>
                <a:gd name="connsiteX4" fmla="*/ 2709576 w 6636098"/>
                <a:gd name="connsiteY4" fmla="*/ 1519 h 2918884"/>
                <a:gd name="connsiteX5" fmla="*/ 3551177 w 6636098"/>
                <a:gd name="connsiteY5" fmla="*/ 223478 h 2918884"/>
                <a:gd name="connsiteX6" fmla="*/ 3981114 w 6636098"/>
                <a:gd name="connsiteY6" fmla="*/ 723473 h 2918884"/>
                <a:gd name="connsiteX7" fmla="*/ 4498401 w 6636098"/>
                <a:gd name="connsiteY7" fmla="*/ 967050 h 2918884"/>
                <a:gd name="connsiteX8" fmla="*/ 5475204 w 6636098"/>
                <a:gd name="connsiteY8" fmla="*/ 1461008 h 2918884"/>
                <a:gd name="connsiteX9" fmla="*/ 6255951 w 6636098"/>
                <a:gd name="connsiteY9" fmla="*/ 2032195 h 2918884"/>
                <a:gd name="connsiteX10" fmla="*/ 6590122 w 6636098"/>
                <a:gd name="connsiteY10" fmla="*/ 2362215 h 2918884"/>
                <a:gd name="connsiteX11" fmla="*/ 6513922 w 6636098"/>
                <a:gd name="connsiteY11" fmla="*/ 2914665 h 2918884"/>
                <a:gd name="connsiteX12" fmla="*/ 5504272 w 6636098"/>
                <a:gd name="connsiteY12" fmla="*/ 2619390 h 2918884"/>
                <a:gd name="connsiteX13" fmla="*/ 4783547 w 6636098"/>
                <a:gd name="connsiteY13" fmla="*/ 2667015 h 2918884"/>
                <a:gd name="connsiteX14" fmla="*/ 4192997 w 6636098"/>
                <a:gd name="connsiteY14" fmla="*/ 2489215 h 2918884"/>
                <a:gd name="connsiteX15" fmla="*/ 3932647 w 6636098"/>
                <a:gd name="connsiteY15" fmla="*/ 2190765 h 2918884"/>
                <a:gd name="connsiteX16" fmla="*/ 3472272 w 6636098"/>
                <a:gd name="connsiteY16" fmla="*/ 1698640 h 2918884"/>
                <a:gd name="connsiteX17" fmla="*/ 3034122 w 6636098"/>
                <a:gd name="connsiteY17" fmla="*/ 1470040 h 2918884"/>
                <a:gd name="connsiteX18" fmla="*/ 2811872 w 6636098"/>
                <a:gd name="connsiteY18" fmla="*/ 1279540 h 2918884"/>
                <a:gd name="connsiteX19" fmla="*/ 2573747 w 6636098"/>
                <a:gd name="connsiteY19" fmla="*/ 1098565 h 2918884"/>
                <a:gd name="connsiteX20" fmla="*/ 2354672 w 6636098"/>
                <a:gd name="connsiteY20" fmla="*/ 1050940 h 2918884"/>
                <a:gd name="connsiteX21" fmla="*/ 1811747 w 6636098"/>
                <a:gd name="connsiteY21" fmla="*/ 1012840 h 2918884"/>
                <a:gd name="connsiteX22" fmla="*/ 1551397 w 6636098"/>
                <a:gd name="connsiteY22" fmla="*/ 1031890 h 2918884"/>
                <a:gd name="connsiteX23" fmla="*/ 1192622 w 6636098"/>
                <a:gd name="connsiteY23" fmla="*/ 1041415 h 2918884"/>
                <a:gd name="connsiteX24" fmla="*/ 1135472 w 6636098"/>
                <a:gd name="connsiteY24" fmla="*/ 1196990 h 2918884"/>
                <a:gd name="connsiteX25" fmla="*/ 1033872 w 6636098"/>
                <a:gd name="connsiteY25" fmla="*/ 1168415 h 2918884"/>
                <a:gd name="connsiteX26" fmla="*/ 929097 w 6636098"/>
                <a:gd name="connsiteY26" fmla="*/ 1082690 h 2918884"/>
                <a:gd name="connsiteX27" fmla="*/ 1005297 w 6636098"/>
                <a:gd name="connsiteY27" fmla="*/ 1597040 h 2918884"/>
                <a:gd name="connsiteX28" fmla="*/ 541747 w 6636098"/>
                <a:gd name="connsiteY28" fmla="*/ 1635140 h 2918884"/>
                <a:gd name="connsiteX29" fmla="*/ 40097 w 6636098"/>
                <a:gd name="connsiteY29" fmla="*/ 1057290 h 2918884"/>
                <a:gd name="connsiteX30" fmla="*/ 62322 w 6636098"/>
                <a:gd name="connsiteY30" fmla="*/ 492140 h 2918884"/>
                <a:gd name="connsiteX0" fmla="*/ 62322 w 6636098"/>
                <a:gd name="connsiteY0" fmla="*/ 492140 h 2918884"/>
                <a:gd name="connsiteX1" fmla="*/ 284572 w 6636098"/>
                <a:gd name="connsiteY1" fmla="*/ 365140 h 2918884"/>
                <a:gd name="connsiteX2" fmla="*/ 1316447 w 6636098"/>
                <a:gd name="connsiteY2" fmla="*/ 92090 h 2918884"/>
                <a:gd name="connsiteX3" fmla="*/ 2166494 w 6636098"/>
                <a:gd name="connsiteY3" fmla="*/ 150888 h 2918884"/>
                <a:gd name="connsiteX4" fmla="*/ 2709576 w 6636098"/>
                <a:gd name="connsiteY4" fmla="*/ 1519 h 2918884"/>
                <a:gd name="connsiteX5" fmla="*/ 3551177 w 6636098"/>
                <a:gd name="connsiteY5" fmla="*/ 223478 h 2918884"/>
                <a:gd name="connsiteX6" fmla="*/ 3981114 w 6636098"/>
                <a:gd name="connsiteY6" fmla="*/ 723473 h 2918884"/>
                <a:gd name="connsiteX7" fmla="*/ 4498401 w 6636098"/>
                <a:gd name="connsiteY7" fmla="*/ 967050 h 2918884"/>
                <a:gd name="connsiteX8" fmla="*/ 5475204 w 6636098"/>
                <a:gd name="connsiteY8" fmla="*/ 1461008 h 2918884"/>
                <a:gd name="connsiteX9" fmla="*/ 6255951 w 6636098"/>
                <a:gd name="connsiteY9" fmla="*/ 2032195 h 2918884"/>
                <a:gd name="connsiteX10" fmla="*/ 6590122 w 6636098"/>
                <a:gd name="connsiteY10" fmla="*/ 2362215 h 2918884"/>
                <a:gd name="connsiteX11" fmla="*/ 6513922 w 6636098"/>
                <a:gd name="connsiteY11" fmla="*/ 2914665 h 2918884"/>
                <a:gd name="connsiteX12" fmla="*/ 5504272 w 6636098"/>
                <a:gd name="connsiteY12" fmla="*/ 2619390 h 2918884"/>
                <a:gd name="connsiteX13" fmla="*/ 4783547 w 6636098"/>
                <a:gd name="connsiteY13" fmla="*/ 2667015 h 2918884"/>
                <a:gd name="connsiteX14" fmla="*/ 4192997 w 6636098"/>
                <a:gd name="connsiteY14" fmla="*/ 2489215 h 2918884"/>
                <a:gd name="connsiteX15" fmla="*/ 3932647 w 6636098"/>
                <a:gd name="connsiteY15" fmla="*/ 2190765 h 2918884"/>
                <a:gd name="connsiteX16" fmla="*/ 3472272 w 6636098"/>
                <a:gd name="connsiteY16" fmla="*/ 1698640 h 2918884"/>
                <a:gd name="connsiteX17" fmla="*/ 3034122 w 6636098"/>
                <a:gd name="connsiteY17" fmla="*/ 1470040 h 2918884"/>
                <a:gd name="connsiteX18" fmla="*/ 2811872 w 6636098"/>
                <a:gd name="connsiteY18" fmla="*/ 1279540 h 2918884"/>
                <a:gd name="connsiteX19" fmla="*/ 2573747 w 6636098"/>
                <a:gd name="connsiteY19" fmla="*/ 1098565 h 2918884"/>
                <a:gd name="connsiteX20" fmla="*/ 2354672 w 6636098"/>
                <a:gd name="connsiteY20" fmla="*/ 1050940 h 2918884"/>
                <a:gd name="connsiteX21" fmla="*/ 1811747 w 6636098"/>
                <a:gd name="connsiteY21" fmla="*/ 1012840 h 2918884"/>
                <a:gd name="connsiteX22" fmla="*/ 1551397 w 6636098"/>
                <a:gd name="connsiteY22" fmla="*/ 1031890 h 2918884"/>
                <a:gd name="connsiteX23" fmla="*/ 1192622 w 6636098"/>
                <a:gd name="connsiteY23" fmla="*/ 1041415 h 2918884"/>
                <a:gd name="connsiteX24" fmla="*/ 1135472 w 6636098"/>
                <a:gd name="connsiteY24" fmla="*/ 1196990 h 2918884"/>
                <a:gd name="connsiteX25" fmla="*/ 1033872 w 6636098"/>
                <a:gd name="connsiteY25" fmla="*/ 1168415 h 2918884"/>
                <a:gd name="connsiteX26" fmla="*/ 929097 w 6636098"/>
                <a:gd name="connsiteY26" fmla="*/ 1082690 h 2918884"/>
                <a:gd name="connsiteX27" fmla="*/ 1005297 w 6636098"/>
                <a:gd name="connsiteY27" fmla="*/ 1597040 h 2918884"/>
                <a:gd name="connsiteX28" fmla="*/ 541747 w 6636098"/>
                <a:gd name="connsiteY28" fmla="*/ 1635140 h 2918884"/>
                <a:gd name="connsiteX29" fmla="*/ 40097 w 6636098"/>
                <a:gd name="connsiteY29" fmla="*/ 1057290 h 2918884"/>
                <a:gd name="connsiteX30" fmla="*/ 62322 w 6636098"/>
                <a:gd name="connsiteY30" fmla="*/ 492140 h 2918884"/>
                <a:gd name="connsiteX0" fmla="*/ 62322 w 6636098"/>
                <a:gd name="connsiteY0" fmla="*/ 492053 h 2918797"/>
                <a:gd name="connsiteX1" fmla="*/ 284572 w 6636098"/>
                <a:gd name="connsiteY1" fmla="*/ 365053 h 2918797"/>
                <a:gd name="connsiteX2" fmla="*/ 1316447 w 6636098"/>
                <a:gd name="connsiteY2" fmla="*/ 92003 h 2918797"/>
                <a:gd name="connsiteX3" fmla="*/ 2166494 w 6636098"/>
                <a:gd name="connsiteY3" fmla="*/ 150801 h 2918797"/>
                <a:gd name="connsiteX4" fmla="*/ 2709576 w 6636098"/>
                <a:gd name="connsiteY4" fmla="*/ 1432 h 2918797"/>
                <a:gd name="connsiteX5" fmla="*/ 3551177 w 6636098"/>
                <a:gd name="connsiteY5" fmla="*/ 223391 h 2918797"/>
                <a:gd name="connsiteX6" fmla="*/ 3949353 w 6636098"/>
                <a:gd name="connsiteY6" fmla="*/ 673237 h 2918797"/>
                <a:gd name="connsiteX7" fmla="*/ 4498401 w 6636098"/>
                <a:gd name="connsiteY7" fmla="*/ 966963 h 2918797"/>
                <a:gd name="connsiteX8" fmla="*/ 5475204 w 6636098"/>
                <a:gd name="connsiteY8" fmla="*/ 1460921 h 2918797"/>
                <a:gd name="connsiteX9" fmla="*/ 6255951 w 6636098"/>
                <a:gd name="connsiteY9" fmla="*/ 2032108 h 2918797"/>
                <a:gd name="connsiteX10" fmla="*/ 6590122 w 6636098"/>
                <a:gd name="connsiteY10" fmla="*/ 2362128 h 2918797"/>
                <a:gd name="connsiteX11" fmla="*/ 6513922 w 6636098"/>
                <a:gd name="connsiteY11" fmla="*/ 2914578 h 2918797"/>
                <a:gd name="connsiteX12" fmla="*/ 5504272 w 6636098"/>
                <a:gd name="connsiteY12" fmla="*/ 2619303 h 2918797"/>
                <a:gd name="connsiteX13" fmla="*/ 4783547 w 6636098"/>
                <a:gd name="connsiteY13" fmla="*/ 2666928 h 2918797"/>
                <a:gd name="connsiteX14" fmla="*/ 4192997 w 6636098"/>
                <a:gd name="connsiteY14" fmla="*/ 2489128 h 2918797"/>
                <a:gd name="connsiteX15" fmla="*/ 3932647 w 6636098"/>
                <a:gd name="connsiteY15" fmla="*/ 2190678 h 2918797"/>
                <a:gd name="connsiteX16" fmla="*/ 3472272 w 6636098"/>
                <a:gd name="connsiteY16" fmla="*/ 1698553 h 2918797"/>
                <a:gd name="connsiteX17" fmla="*/ 3034122 w 6636098"/>
                <a:gd name="connsiteY17" fmla="*/ 1469953 h 2918797"/>
                <a:gd name="connsiteX18" fmla="*/ 2811872 w 6636098"/>
                <a:gd name="connsiteY18" fmla="*/ 1279453 h 2918797"/>
                <a:gd name="connsiteX19" fmla="*/ 2573747 w 6636098"/>
                <a:gd name="connsiteY19" fmla="*/ 1098478 h 2918797"/>
                <a:gd name="connsiteX20" fmla="*/ 2354672 w 6636098"/>
                <a:gd name="connsiteY20" fmla="*/ 1050853 h 2918797"/>
                <a:gd name="connsiteX21" fmla="*/ 1811747 w 6636098"/>
                <a:gd name="connsiteY21" fmla="*/ 1012753 h 2918797"/>
                <a:gd name="connsiteX22" fmla="*/ 1551397 w 6636098"/>
                <a:gd name="connsiteY22" fmla="*/ 1031803 h 2918797"/>
                <a:gd name="connsiteX23" fmla="*/ 1192622 w 6636098"/>
                <a:gd name="connsiteY23" fmla="*/ 1041328 h 2918797"/>
                <a:gd name="connsiteX24" fmla="*/ 1135472 w 6636098"/>
                <a:gd name="connsiteY24" fmla="*/ 1196903 h 2918797"/>
                <a:gd name="connsiteX25" fmla="*/ 1033872 w 6636098"/>
                <a:gd name="connsiteY25" fmla="*/ 1168328 h 2918797"/>
                <a:gd name="connsiteX26" fmla="*/ 929097 w 6636098"/>
                <a:gd name="connsiteY26" fmla="*/ 1082603 h 2918797"/>
                <a:gd name="connsiteX27" fmla="*/ 1005297 w 6636098"/>
                <a:gd name="connsiteY27" fmla="*/ 1596953 h 2918797"/>
                <a:gd name="connsiteX28" fmla="*/ 541747 w 6636098"/>
                <a:gd name="connsiteY28" fmla="*/ 1635053 h 2918797"/>
                <a:gd name="connsiteX29" fmla="*/ 40097 w 6636098"/>
                <a:gd name="connsiteY29" fmla="*/ 1057203 h 2918797"/>
                <a:gd name="connsiteX30" fmla="*/ 62322 w 6636098"/>
                <a:gd name="connsiteY30" fmla="*/ 492053 h 2918797"/>
                <a:gd name="connsiteX0" fmla="*/ 62322 w 6636098"/>
                <a:gd name="connsiteY0" fmla="*/ 492053 h 2918797"/>
                <a:gd name="connsiteX1" fmla="*/ 284572 w 6636098"/>
                <a:gd name="connsiteY1" fmla="*/ 365053 h 2918797"/>
                <a:gd name="connsiteX2" fmla="*/ 1316447 w 6636098"/>
                <a:gd name="connsiteY2" fmla="*/ 92003 h 2918797"/>
                <a:gd name="connsiteX3" fmla="*/ 2166494 w 6636098"/>
                <a:gd name="connsiteY3" fmla="*/ 150801 h 2918797"/>
                <a:gd name="connsiteX4" fmla="*/ 2709576 w 6636098"/>
                <a:gd name="connsiteY4" fmla="*/ 1432 h 2918797"/>
                <a:gd name="connsiteX5" fmla="*/ 3551177 w 6636098"/>
                <a:gd name="connsiteY5" fmla="*/ 223391 h 2918797"/>
                <a:gd name="connsiteX6" fmla="*/ 3949353 w 6636098"/>
                <a:gd name="connsiteY6" fmla="*/ 673237 h 2918797"/>
                <a:gd name="connsiteX7" fmla="*/ 4498401 w 6636098"/>
                <a:gd name="connsiteY7" fmla="*/ 966963 h 2918797"/>
                <a:gd name="connsiteX8" fmla="*/ 5475204 w 6636098"/>
                <a:gd name="connsiteY8" fmla="*/ 1460921 h 2918797"/>
                <a:gd name="connsiteX9" fmla="*/ 6255951 w 6636098"/>
                <a:gd name="connsiteY9" fmla="*/ 2032108 h 2918797"/>
                <a:gd name="connsiteX10" fmla="*/ 6590122 w 6636098"/>
                <a:gd name="connsiteY10" fmla="*/ 2362128 h 2918797"/>
                <a:gd name="connsiteX11" fmla="*/ 6513922 w 6636098"/>
                <a:gd name="connsiteY11" fmla="*/ 2914578 h 2918797"/>
                <a:gd name="connsiteX12" fmla="*/ 5504272 w 6636098"/>
                <a:gd name="connsiteY12" fmla="*/ 2619303 h 2918797"/>
                <a:gd name="connsiteX13" fmla="*/ 4783547 w 6636098"/>
                <a:gd name="connsiteY13" fmla="*/ 2666928 h 2918797"/>
                <a:gd name="connsiteX14" fmla="*/ 4192997 w 6636098"/>
                <a:gd name="connsiteY14" fmla="*/ 2489128 h 2918797"/>
                <a:gd name="connsiteX15" fmla="*/ 3932647 w 6636098"/>
                <a:gd name="connsiteY15" fmla="*/ 2190678 h 2918797"/>
                <a:gd name="connsiteX16" fmla="*/ 3472272 w 6636098"/>
                <a:gd name="connsiteY16" fmla="*/ 1698553 h 2918797"/>
                <a:gd name="connsiteX17" fmla="*/ 3034122 w 6636098"/>
                <a:gd name="connsiteY17" fmla="*/ 1469953 h 2918797"/>
                <a:gd name="connsiteX18" fmla="*/ 2811872 w 6636098"/>
                <a:gd name="connsiteY18" fmla="*/ 1279453 h 2918797"/>
                <a:gd name="connsiteX19" fmla="*/ 2573747 w 6636098"/>
                <a:gd name="connsiteY19" fmla="*/ 1098478 h 2918797"/>
                <a:gd name="connsiteX20" fmla="*/ 2354672 w 6636098"/>
                <a:gd name="connsiteY20" fmla="*/ 1050853 h 2918797"/>
                <a:gd name="connsiteX21" fmla="*/ 1811747 w 6636098"/>
                <a:gd name="connsiteY21" fmla="*/ 1012753 h 2918797"/>
                <a:gd name="connsiteX22" fmla="*/ 1551397 w 6636098"/>
                <a:gd name="connsiteY22" fmla="*/ 1031803 h 2918797"/>
                <a:gd name="connsiteX23" fmla="*/ 1192622 w 6636098"/>
                <a:gd name="connsiteY23" fmla="*/ 1041328 h 2918797"/>
                <a:gd name="connsiteX24" fmla="*/ 1135472 w 6636098"/>
                <a:gd name="connsiteY24" fmla="*/ 1196903 h 2918797"/>
                <a:gd name="connsiteX25" fmla="*/ 1033872 w 6636098"/>
                <a:gd name="connsiteY25" fmla="*/ 1168328 h 2918797"/>
                <a:gd name="connsiteX26" fmla="*/ 929097 w 6636098"/>
                <a:gd name="connsiteY26" fmla="*/ 1082603 h 2918797"/>
                <a:gd name="connsiteX27" fmla="*/ 1005297 w 6636098"/>
                <a:gd name="connsiteY27" fmla="*/ 1596953 h 2918797"/>
                <a:gd name="connsiteX28" fmla="*/ 541747 w 6636098"/>
                <a:gd name="connsiteY28" fmla="*/ 1635053 h 2918797"/>
                <a:gd name="connsiteX29" fmla="*/ 40097 w 6636098"/>
                <a:gd name="connsiteY29" fmla="*/ 1057203 h 2918797"/>
                <a:gd name="connsiteX30" fmla="*/ 62322 w 6636098"/>
                <a:gd name="connsiteY30" fmla="*/ 492053 h 2918797"/>
                <a:gd name="connsiteX0" fmla="*/ 62322 w 6679124"/>
                <a:gd name="connsiteY0" fmla="*/ 492053 h 2920629"/>
                <a:gd name="connsiteX1" fmla="*/ 284572 w 6679124"/>
                <a:gd name="connsiteY1" fmla="*/ 365053 h 2920629"/>
                <a:gd name="connsiteX2" fmla="*/ 1316447 w 6679124"/>
                <a:gd name="connsiteY2" fmla="*/ 92003 h 2920629"/>
                <a:gd name="connsiteX3" fmla="*/ 2166494 w 6679124"/>
                <a:gd name="connsiteY3" fmla="*/ 150801 h 2920629"/>
                <a:gd name="connsiteX4" fmla="*/ 2709576 w 6679124"/>
                <a:gd name="connsiteY4" fmla="*/ 1432 h 2920629"/>
                <a:gd name="connsiteX5" fmla="*/ 3551177 w 6679124"/>
                <a:gd name="connsiteY5" fmla="*/ 223391 h 2920629"/>
                <a:gd name="connsiteX6" fmla="*/ 3949353 w 6679124"/>
                <a:gd name="connsiteY6" fmla="*/ 673237 h 2920629"/>
                <a:gd name="connsiteX7" fmla="*/ 4498401 w 6679124"/>
                <a:gd name="connsiteY7" fmla="*/ 966963 h 2920629"/>
                <a:gd name="connsiteX8" fmla="*/ 5475204 w 6679124"/>
                <a:gd name="connsiteY8" fmla="*/ 1460921 h 2920629"/>
                <a:gd name="connsiteX9" fmla="*/ 6255951 w 6679124"/>
                <a:gd name="connsiteY9" fmla="*/ 2032108 h 2920629"/>
                <a:gd name="connsiteX10" fmla="*/ 6653645 w 6679124"/>
                <a:gd name="connsiteY10" fmla="*/ 2303620 h 2920629"/>
                <a:gd name="connsiteX11" fmla="*/ 6513922 w 6679124"/>
                <a:gd name="connsiteY11" fmla="*/ 2914578 h 2920629"/>
                <a:gd name="connsiteX12" fmla="*/ 5504272 w 6679124"/>
                <a:gd name="connsiteY12" fmla="*/ 2619303 h 2920629"/>
                <a:gd name="connsiteX13" fmla="*/ 4783547 w 6679124"/>
                <a:gd name="connsiteY13" fmla="*/ 2666928 h 2920629"/>
                <a:gd name="connsiteX14" fmla="*/ 4192997 w 6679124"/>
                <a:gd name="connsiteY14" fmla="*/ 2489128 h 2920629"/>
                <a:gd name="connsiteX15" fmla="*/ 3932647 w 6679124"/>
                <a:gd name="connsiteY15" fmla="*/ 2190678 h 2920629"/>
                <a:gd name="connsiteX16" fmla="*/ 3472272 w 6679124"/>
                <a:gd name="connsiteY16" fmla="*/ 1698553 h 2920629"/>
                <a:gd name="connsiteX17" fmla="*/ 3034122 w 6679124"/>
                <a:gd name="connsiteY17" fmla="*/ 1469953 h 2920629"/>
                <a:gd name="connsiteX18" fmla="*/ 2811872 w 6679124"/>
                <a:gd name="connsiteY18" fmla="*/ 1279453 h 2920629"/>
                <a:gd name="connsiteX19" fmla="*/ 2573747 w 6679124"/>
                <a:gd name="connsiteY19" fmla="*/ 1098478 h 2920629"/>
                <a:gd name="connsiteX20" fmla="*/ 2354672 w 6679124"/>
                <a:gd name="connsiteY20" fmla="*/ 1050853 h 2920629"/>
                <a:gd name="connsiteX21" fmla="*/ 1811747 w 6679124"/>
                <a:gd name="connsiteY21" fmla="*/ 1012753 h 2920629"/>
                <a:gd name="connsiteX22" fmla="*/ 1551397 w 6679124"/>
                <a:gd name="connsiteY22" fmla="*/ 1031803 h 2920629"/>
                <a:gd name="connsiteX23" fmla="*/ 1192622 w 6679124"/>
                <a:gd name="connsiteY23" fmla="*/ 1041328 h 2920629"/>
                <a:gd name="connsiteX24" fmla="*/ 1135472 w 6679124"/>
                <a:gd name="connsiteY24" fmla="*/ 1196903 h 2920629"/>
                <a:gd name="connsiteX25" fmla="*/ 1033872 w 6679124"/>
                <a:gd name="connsiteY25" fmla="*/ 1168328 h 2920629"/>
                <a:gd name="connsiteX26" fmla="*/ 929097 w 6679124"/>
                <a:gd name="connsiteY26" fmla="*/ 1082603 h 2920629"/>
                <a:gd name="connsiteX27" fmla="*/ 1005297 w 6679124"/>
                <a:gd name="connsiteY27" fmla="*/ 1596953 h 2920629"/>
                <a:gd name="connsiteX28" fmla="*/ 541747 w 6679124"/>
                <a:gd name="connsiteY28" fmla="*/ 1635053 h 2920629"/>
                <a:gd name="connsiteX29" fmla="*/ 40097 w 6679124"/>
                <a:gd name="connsiteY29" fmla="*/ 1057203 h 2920629"/>
                <a:gd name="connsiteX30" fmla="*/ 62322 w 6679124"/>
                <a:gd name="connsiteY30" fmla="*/ 492053 h 2920629"/>
                <a:gd name="connsiteX0" fmla="*/ 62322 w 6663537"/>
                <a:gd name="connsiteY0" fmla="*/ 492053 h 2920629"/>
                <a:gd name="connsiteX1" fmla="*/ 284572 w 6663537"/>
                <a:gd name="connsiteY1" fmla="*/ 365053 h 2920629"/>
                <a:gd name="connsiteX2" fmla="*/ 1316447 w 6663537"/>
                <a:gd name="connsiteY2" fmla="*/ 92003 h 2920629"/>
                <a:gd name="connsiteX3" fmla="*/ 2166494 w 6663537"/>
                <a:gd name="connsiteY3" fmla="*/ 150801 h 2920629"/>
                <a:gd name="connsiteX4" fmla="*/ 2709576 w 6663537"/>
                <a:gd name="connsiteY4" fmla="*/ 1432 h 2920629"/>
                <a:gd name="connsiteX5" fmla="*/ 3551177 w 6663537"/>
                <a:gd name="connsiteY5" fmla="*/ 223391 h 2920629"/>
                <a:gd name="connsiteX6" fmla="*/ 3949353 w 6663537"/>
                <a:gd name="connsiteY6" fmla="*/ 673237 h 2920629"/>
                <a:gd name="connsiteX7" fmla="*/ 4498401 w 6663537"/>
                <a:gd name="connsiteY7" fmla="*/ 966963 h 2920629"/>
                <a:gd name="connsiteX8" fmla="*/ 5475204 w 6663537"/>
                <a:gd name="connsiteY8" fmla="*/ 1460921 h 2920629"/>
                <a:gd name="connsiteX9" fmla="*/ 6255951 w 6663537"/>
                <a:gd name="connsiteY9" fmla="*/ 2032108 h 2920629"/>
                <a:gd name="connsiteX10" fmla="*/ 6653645 w 6663537"/>
                <a:gd name="connsiteY10" fmla="*/ 2303620 h 2920629"/>
                <a:gd name="connsiteX11" fmla="*/ 6513922 w 6663537"/>
                <a:gd name="connsiteY11" fmla="*/ 2914578 h 2920629"/>
                <a:gd name="connsiteX12" fmla="*/ 5504272 w 6663537"/>
                <a:gd name="connsiteY12" fmla="*/ 2619303 h 2920629"/>
                <a:gd name="connsiteX13" fmla="*/ 4783547 w 6663537"/>
                <a:gd name="connsiteY13" fmla="*/ 2666928 h 2920629"/>
                <a:gd name="connsiteX14" fmla="*/ 4192997 w 6663537"/>
                <a:gd name="connsiteY14" fmla="*/ 2489128 h 2920629"/>
                <a:gd name="connsiteX15" fmla="*/ 3932647 w 6663537"/>
                <a:gd name="connsiteY15" fmla="*/ 2190678 h 2920629"/>
                <a:gd name="connsiteX16" fmla="*/ 3472272 w 6663537"/>
                <a:gd name="connsiteY16" fmla="*/ 1698553 h 2920629"/>
                <a:gd name="connsiteX17" fmla="*/ 3034122 w 6663537"/>
                <a:gd name="connsiteY17" fmla="*/ 1469953 h 2920629"/>
                <a:gd name="connsiteX18" fmla="*/ 2811872 w 6663537"/>
                <a:gd name="connsiteY18" fmla="*/ 1279453 h 2920629"/>
                <a:gd name="connsiteX19" fmla="*/ 2573747 w 6663537"/>
                <a:gd name="connsiteY19" fmla="*/ 1098478 h 2920629"/>
                <a:gd name="connsiteX20" fmla="*/ 2354672 w 6663537"/>
                <a:gd name="connsiteY20" fmla="*/ 1050853 h 2920629"/>
                <a:gd name="connsiteX21" fmla="*/ 1811747 w 6663537"/>
                <a:gd name="connsiteY21" fmla="*/ 1012753 h 2920629"/>
                <a:gd name="connsiteX22" fmla="*/ 1551397 w 6663537"/>
                <a:gd name="connsiteY22" fmla="*/ 1031803 h 2920629"/>
                <a:gd name="connsiteX23" fmla="*/ 1192622 w 6663537"/>
                <a:gd name="connsiteY23" fmla="*/ 1041328 h 2920629"/>
                <a:gd name="connsiteX24" fmla="*/ 1135472 w 6663537"/>
                <a:gd name="connsiteY24" fmla="*/ 1196903 h 2920629"/>
                <a:gd name="connsiteX25" fmla="*/ 1033872 w 6663537"/>
                <a:gd name="connsiteY25" fmla="*/ 1168328 h 2920629"/>
                <a:gd name="connsiteX26" fmla="*/ 929097 w 6663537"/>
                <a:gd name="connsiteY26" fmla="*/ 1082603 h 2920629"/>
                <a:gd name="connsiteX27" fmla="*/ 1005297 w 6663537"/>
                <a:gd name="connsiteY27" fmla="*/ 1596953 h 2920629"/>
                <a:gd name="connsiteX28" fmla="*/ 541747 w 6663537"/>
                <a:gd name="connsiteY28" fmla="*/ 1635053 h 2920629"/>
                <a:gd name="connsiteX29" fmla="*/ 40097 w 6663537"/>
                <a:gd name="connsiteY29" fmla="*/ 1057203 h 2920629"/>
                <a:gd name="connsiteX30" fmla="*/ 62322 w 6663537"/>
                <a:gd name="connsiteY30" fmla="*/ 492053 h 2920629"/>
                <a:gd name="connsiteX0" fmla="*/ 62322 w 6663537"/>
                <a:gd name="connsiteY0" fmla="*/ 492053 h 2920629"/>
                <a:gd name="connsiteX1" fmla="*/ 284572 w 6663537"/>
                <a:gd name="connsiteY1" fmla="*/ 365053 h 2920629"/>
                <a:gd name="connsiteX2" fmla="*/ 1316447 w 6663537"/>
                <a:gd name="connsiteY2" fmla="*/ 92003 h 2920629"/>
                <a:gd name="connsiteX3" fmla="*/ 2166494 w 6663537"/>
                <a:gd name="connsiteY3" fmla="*/ 150801 h 2920629"/>
                <a:gd name="connsiteX4" fmla="*/ 2709576 w 6663537"/>
                <a:gd name="connsiteY4" fmla="*/ 1432 h 2920629"/>
                <a:gd name="connsiteX5" fmla="*/ 3551177 w 6663537"/>
                <a:gd name="connsiteY5" fmla="*/ 223391 h 2920629"/>
                <a:gd name="connsiteX6" fmla="*/ 3949353 w 6663537"/>
                <a:gd name="connsiteY6" fmla="*/ 673237 h 2920629"/>
                <a:gd name="connsiteX7" fmla="*/ 4498401 w 6663537"/>
                <a:gd name="connsiteY7" fmla="*/ 966963 h 2920629"/>
                <a:gd name="connsiteX8" fmla="*/ 5475204 w 6663537"/>
                <a:gd name="connsiteY8" fmla="*/ 1460921 h 2920629"/>
                <a:gd name="connsiteX9" fmla="*/ 6255951 w 6663537"/>
                <a:gd name="connsiteY9" fmla="*/ 2032108 h 2920629"/>
                <a:gd name="connsiteX10" fmla="*/ 6653645 w 6663537"/>
                <a:gd name="connsiteY10" fmla="*/ 2303620 h 2920629"/>
                <a:gd name="connsiteX11" fmla="*/ 6513922 w 6663537"/>
                <a:gd name="connsiteY11" fmla="*/ 2914578 h 2920629"/>
                <a:gd name="connsiteX12" fmla="*/ 5504272 w 6663537"/>
                <a:gd name="connsiteY12" fmla="*/ 2619303 h 2920629"/>
                <a:gd name="connsiteX13" fmla="*/ 4783547 w 6663537"/>
                <a:gd name="connsiteY13" fmla="*/ 2666928 h 2920629"/>
                <a:gd name="connsiteX14" fmla="*/ 4192997 w 6663537"/>
                <a:gd name="connsiteY14" fmla="*/ 2489128 h 2920629"/>
                <a:gd name="connsiteX15" fmla="*/ 3932647 w 6663537"/>
                <a:gd name="connsiteY15" fmla="*/ 2190678 h 2920629"/>
                <a:gd name="connsiteX16" fmla="*/ 3472272 w 6663537"/>
                <a:gd name="connsiteY16" fmla="*/ 1698553 h 2920629"/>
                <a:gd name="connsiteX17" fmla="*/ 3034122 w 6663537"/>
                <a:gd name="connsiteY17" fmla="*/ 1469953 h 2920629"/>
                <a:gd name="connsiteX18" fmla="*/ 2811872 w 6663537"/>
                <a:gd name="connsiteY18" fmla="*/ 1279453 h 2920629"/>
                <a:gd name="connsiteX19" fmla="*/ 2573747 w 6663537"/>
                <a:gd name="connsiteY19" fmla="*/ 1098478 h 2920629"/>
                <a:gd name="connsiteX20" fmla="*/ 2354672 w 6663537"/>
                <a:gd name="connsiteY20" fmla="*/ 1050853 h 2920629"/>
                <a:gd name="connsiteX21" fmla="*/ 1811747 w 6663537"/>
                <a:gd name="connsiteY21" fmla="*/ 1012753 h 2920629"/>
                <a:gd name="connsiteX22" fmla="*/ 1551397 w 6663537"/>
                <a:gd name="connsiteY22" fmla="*/ 1031803 h 2920629"/>
                <a:gd name="connsiteX23" fmla="*/ 1192622 w 6663537"/>
                <a:gd name="connsiteY23" fmla="*/ 1041328 h 2920629"/>
                <a:gd name="connsiteX24" fmla="*/ 1135472 w 6663537"/>
                <a:gd name="connsiteY24" fmla="*/ 1196903 h 2920629"/>
                <a:gd name="connsiteX25" fmla="*/ 1033872 w 6663537"/>
                <a:gd name="connsiteY25" fmla="*/ 1168328 h 2920629"/>
                <a:gd name="connsiteX26" fmla="*/ 929097 w 6663537"/>
                <a:gd name="connsiteY26" fmla="*/ 1082603 h 2920629"/>
                <a:gd name="connsiteX27" fmla="*/ 1005297 w 6663537"/>
                <a:gd name="connsiteY27" fmla="*/ 1596953 h 2920629"/>
                <a:gd name="connsiteX28" fmla="*/ 541747 w 6663537"/>
                <a:gd name="connsiteY28" fmla="*/ 1635053 h 2920629"/>
                <a:gd name="connsiteX29" fmla="*/ 40097 w 6663537"/>
                <a:gd name="connsiteY29" fmla="*/ 1057203 h 2920629"/>
                <a:gd name="connsiteX30" fmla="*/ 62322 w 6663537"/>
                <a:gd name="connsiteY30" fmla="*/ 492053 h 2920629"/>
                <a:gd name="connsiteX0" fmla="*/ 62322 w 6663537"/>
                <a:gd name="connsiteY0" fmla="*/ 492053 h 2920629"/>
                <a:gd name="connsiteX1" fmla="*/ 284572 w 6663537"/>
                <a:gd name="connsiteY1" fmla="*/ 365053 h 2920629"/>
                <a:gd name="connsiteX2" fmla="*/ 1316447 w 6663537"/>
                <a:gd name="connsiteY2" fmla="*/ 92003 h 2920629"/>
                <a:gd name="connsiteX3" fmla="*/ 2166494 w 6663537"/>
                <a:gd name="connsiteY3" fmla="*/ 150801 h 2920629"/>
                <a:gd name="connsiteX4" fmla="*/ 2709576 w 6663537"/>
                <a:gd name="connsiteY4" fmla="*/ 1432 h 2920629"/>
                <a:gd name="connsiteX5" fmla="*/ 3551177 w 6663537"/>
                <a:gd name="connsiteY5" fmla="*/ 223391 h 2920629"/>
                <a:gd name="connsiteX6" fmla="*/ 3949353 w 6663537"/>
                <a:gd name="connsiteY6" fmla="*/ 673237 h 2920629"/>
                <a:gd name="connsiteX7" fmla="*/ 4498401 w 6663537"/>
                <a:gd name="connsiteY7" fmla="*/ 966963 h 2920629"/>
                <a:gd name="connsiteX8" fmla="*/ 5475204 w 6663537"/>
                <a:gd name="connsiteY8" fmla="*/ 1460921 h 2920629"/>
                <a:gd name="connsiteX9" fmla="*/ 6255951 w 6663537"/>
                <a:gd name="connsiteY9" fmla="*/ 2032108 h 2920629"/>
                <a:gd name="connsiteX10" fmla="*/ 6653645 w 6663537"/>
                <a:gd name="connsiteY10" fmla="*/ 2303620 h 2920629"/>
                <a:gd name="connsiteX11" fmla="*/ 6513922 w 6663537"/>
                <a:gd name="connsiteY11" fmla="*/ 2914578 h 2920629"/>
                <a:gd name="connsiteX12" fmla="*/ 5504272 w 6663537"/>
                <a:gd name="connsiteY12" fmla="*/ 2619303 h 2920629"/>
                <a:gd name="connsiteX13" fmla="*/ 4783547 w 6663537"/>
                <a:gd name="connsiteY13" fmla="*/ 2666928 h 2920629"/>
                <a:gd name="connsiteX14" fmla="*/ 4192997 w 6663537"/>
                <a:gd name="connsiteY14" fmla="*/ 2489128 h 2920629"/>
                <a:gd name="connsiteX15" fmla="*/ 3932647 w 6663537"/>
                <a:gd name="connsiteY15" fmla="*/ 2190678 h 2920629"/>
                <a:gd name="connsiteX16" fmla="*/ 3472272 w 6663537"/>
                <a:gd name="connsiteY16" fmla="*/ 1698553 h 2920629"/>
                <a:gd name="connsiteX17" fmla="*/ 3034122 w 6663537"/>
                <a:gd name="connsiteY17" fmla="*/ 1469953 h 2920629"/>
                <a:gd name="connsiteX18" fmla="*/ 2811872 w 6663537"/>
                <a:gd name="connsiteY18" fmla="*/ 1279453 h 2920629"/>
                <a:gd name="connsiteX19" fmla="*/ 2573747 w 6663537"/>
                <a:gd name="connsiteY19" fmla="*/ 1098478 h 2920629"/>
                <a:gd name="connsiteX20" fmla="*/ 2354672 w 6663537"/>
                <a:gd name="connsiteY20" fmla="*/ 1050853 h 2920629"/>
                <a:gd name="connsiteX21" fmla="*/ 1811747 w 6663537"/>
                <a:gd name="connsiteY21" fmla="*/ 1012753 h 2920629"/>
                <a:gd name="connsiteX22" fmla="*/ 1551397 w 6663537"/>
                <a:gd name="connsiteY22" fmla="*/ 1031803 h 2920629"/>
                <a:gd name="connsiteX23" fmla="*/ 1192622 w 6663537"/>
                <a:gd name="connsiteY23" fmla="*/ 1041328 h 2920629"/>
                <a:gd name="connsiteX24" fmla="*/ 1135472 w 6663537"/>
                <a:gd name="connsiteY24" fmla="*/ 1196903 h 2920629"/>
                <a:gd name="connsiteX25" fmla="*/ 1033872 w 6663537"/>
                <a:gd name="connsiteY25" fmla="*/ 1168328 h 2920629"/>
                <a:gd name="connsiteX26" fmla="*/ 929097 w 6663537"/>
                <a:gd name="connsiteY26" fmla="*/ 1082603 h 2920629"/>
                <a:gd name="connsiteX27" fmla="*/ 1005297 w 6663537"/>
                <a:gd name="connsiteY27" fmla="*/ 1596953 h 2920629"/>
                <a:gd name="connsiteX28" fmla="*/ 541747 w 6663537"/>
                <a:gd name="connsiteY28" fmla="*/ 1635053 h 2920629"/>
                <a:gd name="connsiteX29" fmla="*/ 40097 w 6663537"/>
                <a:gd name="connsiteY29" fmla="*/ 1057203 h 2920629"/>
                <a:gd name="connsiteX30" fmla="*/ 62322 w 6663537"/>
                <a:gd name="connsiteY30" fmla="*/ 492053 h 2920629"/>
                <a:gd name="connsiteX0" fmla="*/ 62322 w 6653989"/>
                <a:gd name="connsiteY0" fmla="*/ 492053 h 2920629"/>
                <a:gd name="connsiteX1" fmla="*/ 284572 w 6653989"/>
                <a:gd name="connsiteY1" fmla="*/ 365053 h 2920629"/>
                <a:gd name="connsiteX2" fmla="*/ 1316447 w 6653989"/>
                <a:gd name="connsiteY2" fmla="*/ 92003 h 2920629"/>
                <a:gd name="connsiteX3" fmla="*/ 2166494 w 6653989"/>
                <a:gd name="connsiteY3" fmla="*/ 150801 h 2920629"/>
                <a:gd name="connsiteX4" fmla="*/ 2709576 w 6653989"/>
                <a:gd name="connsiteY4" fmla="*/ 1432 h 2920629"/>
                <a:gd name="connsiteX5" fmla="*/ 3551177 w 6653989"/>
                <a:gd name="connsiteY5" fmla="*/ 223391 h 2920629"/>
                <a:gd name="connsiteX6" fmla="*/ 3949353 w 6653989"/>
                <a:gd name="connsiteY6" fmla="*/ 673237 h 2920629"/>
                <a:gd name="connsiteX7" fmla="*/ 4498401 w 6653989"/>
                <a:gd name="connsiteY7" fmla="*/ 966963 h 2920629"/>
                <a:gd name="connsiteX8" fmla="*/ 5475204 w 6653989"/>
                <a:gd name="connsiteY8" fmla="*/ 1460921 h 2920629"/>
                <a:gd name="connsiteX9" fmla="*/ 6255951 w 6653989"/>
                <a:gd name="connsiteY9" fmla="*/ 2032108 h 2920629"/>
                <a:gd name="connsiteX10" fmla="*/ 6653645 w 6653989"/>
                <a:gd name="connsiteY10" fmla="*/ 2303620 h 2920629"/>
                <a:gd name="connsiteX11" fmla="*/ 6513922 w 6653989"/>
                <a:gd name="connsiteY11" fmla="*/ 2914578 h 2920629"/>
                <a:gd name="connsiteX12" fmla="*/ 5504272 w 6653989"/>
                <a:gd name="connsiteY12" fmla="*/ 2619303 h 2920629"/>
                <a:gd name="connsiteX13" fmla="*/ 4783547 w 6653989"/>
                <a:gd name="connsiteY13" fmla="*/ 2666928 h 2920629"/>
                <a:gd name="connsiteX14" fmla="*/ 4192997 w 6653989"/>
                <a:gd name="connsiteY14" fmla="*/ 2489128 h 2920629"/>
                <a:gd name="connsiteX15" fmla="*/ 3932647 w 6653989"/>
                <a:gd name="connsiteY15" fmla="*/ 2190678 h 2920629"/>
                <a:gd name="connsiteX16" fmla="*/ 3472272 w 6653989"/>
                <a:gd name="connsiteY16" fmla="*/ 1698553 h 2920629"/>
                <a:gd name="connsiteX17" fmla="*/ 3034122 w 6653989"/>
                <a:gd name="connsiteY17" fmla="*/ 1469953 h 2920629"/>
                <a:gd name="connsiteX18" fmla="*/ 2811872 w 6653989"/>
                <a:gd name="connsiteY18" fmla="*/ 1279453 h 2920629"/>
                <a:gd name="connsiteX19" fmla="*/ 2573747 w 6653989"/>
                <a:gd name="connsiteY19" fmla="*/ 1098478 h 2920629"/>
                <a:gd name="connsiteX20" fmla="*/ 2354672 w 6653989"/>
                <a:gd name="connsiteY20" fmla="*/ 1050853 h 2920629"/>
                <a:gd name="connsiteX21" fmla="*/ 1811747 w 6653989"/>
                <a:gd name="connsiteY21" fmla="*/ 1012753 h 2920629"/>
                <a:gd name="connsiteX22" fmla="*/ 1551397 w 6653989"/>
                <a:gd name="connsiteY22" fmla="*/ 1031803 h 2920629"/>
                <a:gd name="connsiteX23" fmla="*/ 1192622 w 6653989"/>
                <a:gd name="connsiteY23" fmla="*/ 1041328 h 2920629"/>
                <a:gd name="connsiteX24" fmla="*/ 1135472 w 6653989"/>
                <a:gd name="connsiteY24" fmla="*/ 1196903 h 2920629"/>
                <a:gd name="connsiteX25" fmla="*/ 1033872 w 6653989"/>
                <a:gd name="connsiteY25" fmla="*/ 1168328 h 2920629"/>
                <a:gd name="connsiteX26" fmla="*/ 929097 w 6653989"/>
                <a:gd name="connsiteY26" fmla="*/ 1082603 h 2920629"/>
                <a:gd name="connsiteX27" fmla="*/ 1005297 w 6653989"/>
                <a:gd name="connsiteY27" fmla="*/ 1596953 h 2920629"/>
                <a:gd name="connsiteX28" fmla="*/ 541747 w 6653989"/>
                <a:gd name="connsiteY28" fmla="*/ 1635053 h 2920629"/>
                <a:gd name="connsiteX29" fmla="*/ 40097 w 6653989"/>
                <a:gd name="connsiteY29" fmla="*/ 1057203 h 2920629"/>
                <a:gd name="connsiteX30" fmla="*/ 62322 w 6653989"/>
                <a:gd name="connsiteY30" fmla="*/ 492053 h 2920629"/>
                <a:gd name="connsiteX0" fmla="*/ 62322 w 6670045"/>
                <a:gd name="connsiteY0" fmla="*/ 492053 h 2918982"/>
                <a:gd name="connsiteX1" fmla="*/ 284572 w 6670045"/>
                <a:gd name="connsiteY1" fmla="*/ 365053 h 2918982"/>
                <a:gd name="connsiteX2" fmla="*/ 1316447 w 6670045"/>
                <a:gd name="connsiteY2" fmla="*/ 92003 h 2918982"/>
                <a:gd name="connsiteX3" fmla="*/ 2166494 w 6670045"/>
                <a:gd name="connsiteY3" fmla="*/ 150801 h 2918982"/>
                <a:gd name="connsiteX4" fmla="*/ 2709576 w 6670045"/>
                <a:gd name="connsiteY4" fmla="*/ 1432 h 2918982"/>
                <a:gd name="connsiteX5" fmla="*/ 3551177 w 6670045"/>
                <a:gd name="connsiteY5" fmla="*/ 223391 h 2918982"/>
                <a:gd name="connsiteX6" fmla="*/ 3949353 w 6670045"/>
                <a:gd name="connsiteY6" fmla="*/ 673237 h 2918982"/>
                <a:gd name="connsiteX7" fmla="*/ 4498401 w 6670045"/>
                <a:gd name="connsiteY7" fmla="*/ 966963 h 2918982"/>
                <a:gd name="connsiteX8" fmla="*/ 5475204 w 6670045"/>
                <a:gd name="connsiteY8" fmla="*/ 1460921 h 2918982"/>
                <a:gd name="connsiteX9" fmla="*/ 6255951 w 6670045"/>
                <a:gd name="connsiteY9" fmla="*/ 2032108 h 2918982"/>
                <a:gd name="connsiteX10" fmla="*/ 6653645 w 6670045"/>
                <a:gd name="connsiteY10" fmla="*/ 2303620 h 2918982"/>
                <a:gd name="connsiteX11" fmla="*/ 6662700 w 6670045"/>
                <a:gd name="connsiteY11" fmla="*/ 2912906 h 2918982"/>
                <a:gd name="connsiteX12" fmla="*/ 5504272 w 6670045"/>
                <a:gd name="connsiteY12" fmla="*/ 2619303 h 2918982"/>
                <a:gd name="connsiteX13" fmla="*/ 4783547 w 6670045"/>
                <a:gd name="connsiteY13" fmla="*/ 2666928 h 2918982"/>
                <a:gd name="connsiteX14" fmla="*/ 4192997 w 6670045"/>
                <a:gd name="connsiteY14" fmla="*/ 2489128 h 2918982"/>
                <a:gd name="connsiteX15" fmla="*/ 3932647 w 6670045"/>
                <a:gd name="connsiteY15" fmla="*/ 2190678 h 2918982"/>
                <a:gd name="connsiteX16" fmla="*/ 3472272 w 6670045"/>
                <a:gd name="connsiteY16" fmla="*/ 1698553 h 2918982"/>
                <a:gd name="connsiteX17" fmla="*/ 3034122 w 6670045"/>
                <a:gd name="connsiteY17" fmla="*/ 1469953 h 2918982"/>
                <a:gd name="connsiteX18" fmla="*/ 2811872 w 6670045"/>
                <a:gd name="connsiteY18" fmla="*/ 1279453 h 2918982"/>
                <a:gd name="connsiteX19" fmla="*/ 2573747 w 6670045"/>
                <a:gd name="connsiteY19" fmla="*/ 1098478 h 2918982"/>
                <a:gd name="connsiteX20" fmla="*/ 2354672 w 6670045"/>
                <a:gd name="connsiteY20" fmla="*/ 1050853 h 2918982"/>
                <a:gd name="connsiteX21" fmla="*/ 1811747 w 6670045"/>
                <a:gd name="connsiteY21" fmla="*/ 1012753 h 2918982"/>
                <a:gd name="connsiteX22" fmla="*/ 1551397 w 6670045"/>
                <a:gd name="connsiteY22" fmla="*/ 1031803 h 2918982"/>
                <a:gd name="connsiteX23" fmla="*/ 1192622 w 6670045"/>
                <a:gd name="connsiteY23" fmla="*/ 1041328 h 2918982"/>
                <a:gd name="connsiteX24" fmla="*/ 1135472 w 6670045"/>
                <a:gd name="connsiteY24" fmla="*/ 1196903 h 2918982"/>
                <a:gd name="connsiteX25" fmla="*/ 1033872 w 6670045"/>
                <a:gd name="connsiteY25" fmla="*/ 1168328 h 2918982"/>
                <a:gd name="connsiteX26" fmla="*/ 929097 w 6670045"/>
                <a:gd name="connsiteY26" fmla="*/ 1082603 h 2918982"/>
                <a:gd name="connsiteX27" fmla="*/ 1005297 w 6670045"/>
                <a:gd name="connsiteY27" fmla="*/ 1596953 h 2918982"/>
                <a:gd name="connsiteX28" fmla="*/ 541747 w 6670045"/>
                <a:gd name="connsiteY28" fmla="*/ 1635053 h 2918982"/>
                <a:gd name="connsiteX29" fmla="*/ 40097 w 6670045"/>
                <a:gd name="connsiteY29" fmla="*/ 1057203 h 2918982"/>
                <a:gd name="connsiteX30" fmla="*/ 62322 w 6670045"/>
                <a:gd name="connsiteY30" fmla="*/ 492053 h 2918982"/>
                <a:gd name="connsiteX0" fmla="*/ 62322 w 6662700"/>
                <a:gd name="connsiteY0" fmla="*/ 492053 h 2918982"/>
                <a:gd name="connsiteX1" fmla="*/ 284572 w 6662700"/>
                <a:gd name="connsiteY1" fmla="*/ 365053 h 2918982"/>
                <a:gd name="connsiteX2" fmla="*/ 1316447 w 6662700"/>
                <a:gd name="connsiteY2" fmla="*/ 92003 h 2918982"/>
                <a:gd name="connsiteX3" fmla="*/ 2166494 w 6662700"/>
                <a:gd name="connsiteY3" fmla="*/ 150801 h 2918982"/>
                <a:gd name="connsiteX4" fmla="*/ 2709576 w 6662700"/>
                <a:gd name="connsiteY4" fmla="*/ 1432 h 2918982"/>
                <a:gd name="connsiteX5" fmla="*/ 3551177 w 6662700"/>
                <a:gd name="connsiteY5" fmla="*/ 223391 h 2918982"/>
                <a:gd name="connsiteX6" fmla="*/ 3949353 w 6662700"/>
                <a:gd name="connsiteY6" fmla="*/ 673237 h 2918982"/>
                <a:gd name="connsiteX7" fmla="*/ 4498401 w 6662700"/>
                <a:gd name="connsiteY7" fmla="*/ 966963 h 2918982"/>
                <a:gd name="connsiteX8" fmla="*/ 5475204 w 6662700"/>
                <a:gd name="connsiteY8" fmla="*/ 1460921 h 2918982"/>
                <a:gd name="connsiteX9" fmla="*/ 6255951 w 6662700"/>
                <a:gd name="connsiteY9" fmla="*/ 2032108 h 2918982"/>
                <a:gd name="connsiteX10" fmla="*/ 6653645 w 6662700"/>
                <a:gd name="connsiteY10" fmla="*/ 2303620 h 2918982"/>
                <a:gd name="connsiteX11" fmla="*/ 6662700 w 6662700"/>
                <a:gd name="connsiteY11" fmla="*/ 2912906 h 2918982"/>
                <a:gd name="connsiteX12" fmla="*/ 5504272 w 6662700"/>
                <a:gd name="connsiteY12" fmla="*/ 2619303 h 2918982"/>
                <a:gd name="connsiteX13" fmla="*/ 4783547 w 6662700"/>
                <a:gd name="connsiteY13" fmla="*/ 2666928 h 2918982"/>
                <a:gd name="connsiteX14" fmla="*/ 4192997 w 6662700"/>
                <a:gd name="connsiteY14" fmla="*/ 2489128 h 2918982"/>
                <a:gd name="connsiteX15" fmla="*/ 3932647 w 6662700"/>
                <a:gd name="connsiteY15" fmla="*/ 2190678 h 2918982"/>
                <a:gd name="connsiteX16" fmla="*/ 3472272 w 6662700"/>
                <a:gd name="connsiteY16" fmla="*/ 1698553 h 2918982"/>
                <a:gd name="connsiteX17" fmla="*/ 3034122 w 6662700"/>
                <a:gd name="connsiteY17" fmla="*/ 1469953 h 2918982"/>
                <a:gd name="connsiteX18" fmla="*/ 2811872 w 6662700"/>
                <a:gd name="connsiteY18" fmla="*/ 1279453 h 2918982"/>
                <a:gd name="connsiteX19" fmla="*/ 2573747 w 6662700"/>
                <a:gd name="connsiteY19" fmla="*/ 1098478 h 2918982"/>
                <a:gd name="connsiteX20" fmla="*/ 2354672 w 6662700"/>
                <a:gd name="connsiteY20" fmla="*/ 1050853 h 2918982"/>
                <a:gd name="connsiteX21" fmla="*/ 1811747 w 6662700"/>
                <a:gd name="connsiteY21" fmla="*/ 1012753 h 2918982"/>
                <a:gd name="connsiteX22" fmla="*/ 1551397 w 6662700"/>
                <a:gd name="connsiteY22" fmla="*/ 1031803 h 2918982"/>
                <a:gd name="connsiteX23" fmla="*/ 1192622 w 6662700"/>
                <a:gd name="connsiteY23" fmla="*/ 1041328 h 2918982"/>
                <a:gd name="connsiteX24" fmla="*/ 1135472 w 6662700"/>
                <a:gd name="connsiteY24" fmla="*/ 1196903 h 2918982"/>
                <a:gd name="connsiteX25" fmla="*/ 1033872 w 6662700"/>
                <a:gd name="connsiteY25" fmla="*/ 1168328 h 2918982"/>
                <a:gd name="connsiteX26" fmla="*/ 929097 w 6662700"/>
                <a:gd name="connsiteY26" fmla="*/ 1082603 h 2918982"/>
                <a:gd name="connsiteX27" fmla="*/ 1005297 w 6662700"/>
                <a:gd name="connsiteY27" fmla="*/ 1596953 h 2918982"/>
                <a:gd name="connsiteX28" fmla="*/ 541747 w 6662700"/>
                <a:gd name="connsiteY28" fmla="*/ 1635053 h 2918982"/>
                <a:gd name="connsiteX29" fmla="*/ 40097 w 6662700"/>
                <a:gd name="connsiteY29" fmla="*/ 1057203 h 2918982"/>
                <a:gd name="connsiteX30" fmla="*/ 62322 w 6662700"/>
                <a:gd name="connsiteY30" fmla="*/ 492053 h 2918982"/>
                <a:gd name="connsiteX0" fmla="*/ 62322 w 6667715"/>
                <a:gd name="connsiteY0" fmla="*/ 492053 h 2918982"/>
                <a:gd name="connsiteX1" fmla="*/ 284572 w 6667715"/>
                <a:gd name="connsiteY1" fmla="*/ 365053 h 2918982"/>
                <a:gd name="connsiteX2" fmla="*/ 1316447 w 6667715"/>
                <a:gd name="connsiteY2" fmla="*/ 92003 h 2918982"/>
                <a:gd name="connsiteX3" fmla="*/ 2166494 w 6667715"/>
                <a:gd name="connsiteY3" fmla="*/ 150801 h 2918982"/>
                <a:gd name="connsiteX4" fmla="*/ 2709576 w 6667715"/>
                <a:gd name="connsiteY4" fmla="*/ 1432 h 2918982"/>
                <a:gd name="connsiteX5" fmla="*/ 3551177 w 6667715"/>
                <a:gd name="connsiteY5" fmla="*/ 223391 h 2918982"/>
                <a:gd name="connsiteX6" fmla="*/ 3949353 w 6667715"/>
                <a:gd name="connsiteY6" fmla="*/ 673237 h 2918982"/>
                <a:gd name="connsiteX7" fmla="*/ 4498401 w 6667715"/>
                <a:gd name="connsiteY7" fmla="*/ 966963 h 2918982"/>
                <a:gd name="connsiteX8" fmla="*/ 5475204 w 6667715"/>
                <a:gd name="connsiteY8" fmla="*/ 1460921 h 2918982"/>
                <a:gd name="connsiteX9" fmla="*/ 6255951 w 6667715"/>
                <a:gd name="connsiteY9" fmla="*/ 2032108 h 2918982"/>
                <a:gd name="connsiteX10" fmla="*/ 6653645 w 6667715"/>
                <a:gd name="connsiteY10" fmla="*/ 2303620 h 2918982"/>
                <a:gd name="connsiteX11" fmla="*/ 6667715 w 6667715"/>
                <a:gd name="connsiteY11" fmla="*/ 2912906 h 2918982"/>
                <a:gd name="connsiteX12" fmla="*/ 5504272 w 6667715"/>
                <a:gd name="connsiteY12" fmla="*/ 2619303 h 2918982"/>
                <a:gd name="connsiteX13" fmla="*/ 4783547 w 6667715"/>
                <a:gd name="connsiteY13" fmla="*/ 2666928 h 2918982"/>
                <a:gd name="connsiteX14" fmla="*/ 4192997 w 6667715"/>
                <a:gd name="connsiteY14" fmla="*/ 2489128 h 2918982"/>
                <a:gd name="connsiteX15" fmla="*/ 3932647 w 6667715"/>
                <a:gd name="connsiteY15" fmla="*/ 2190678 h 2918982"/>
                <a:gd name="connsiteX16" fmla="*/ 3472272 w 6667715"/>
                <a:gd name="connsiteY16" fmla="*/ 1698553 h 2918982"/>
                <a:gd name="connsiteX17" fmla="*/ 3034122 w 6667715"/>
                <a:gd name="connsiteY17" fmla="*/ 1469953 h 2918982"/>
                <a:gd name="connsiteX18" fmla="*/ 2811872 w 6667715"/>
                <a:gd name="connsiteY18" fmla="*/ 1279453 h 2918982"/>
                <a:gd name="connsiteX19" fmla="*/ 2573747 w 6667715"/>
                <a:gd name="connsiteY19" fmla="*/ 1098478 h 2918982"/>
                <a:gd name="connsiteX20" fmla="*/ 2354672 w 6667715"/>
                <a:gd name="connsiteY20" fmla="*/ 1050853 h 2918982"/>
                <a:gd name="connsiteX21" fmla="*/ 1811747 w 6667715"/>
                <a:gd name="connsiteY21" fmla="*/ 1012753 h 2918982"/>
                <a:gd name="connsiteX22" fmla="*/ 1551397 w 6667715"/>
                <a:gd name="connsiteY22" fmla="*/ 1031803 h 2918982"/>
                <a:gd name="connsiteX23" fmla="*/ 1192622 w 6667715"/>
                <a:gd name="connsiteY23" fmla="*/ 1041328 h 2918982"/>
                <a:gd name="connsiteX24" fmla="*/ 1135472 w 6667715"/>
                <a:gd name="connsiteY24" fmla="*/ 1196903 h 2918982"/>
                <a:gd name="connsiteX25" fmla="*/ 1033872 w 6667715"/>
                <a:gd name="connsiteY25" fmla="*/ 1168328 h 2918982"/>
                <a:gd name="connsiteX26" fmla="*/ 929097 w 6667715"/>
                <a:gd name="connsiteY26" fmla="*/ 1082603 h 2918982"/>
                <a:gd name="connsiteX27" fmla="*/ 1005297 w 6667715"/>
                <a:gd name="connsiteY27" fmla="*/ 1596953 h 2918982"/>
                <a:gd name="connsiteX28" fmla="*/ 541747 w 6667715"/>
                <a:gd name="connsiteY28" fmla="*/ 1635053 h 2918982"/>
                <a:gd name="connsiteX29" fmla="*/ 40097 w 6667715"/>
                <a:gd name="connsiteY29" fmla="*/ 1057203 h 2918982"/>
                <a:gd name="connsiteX30" fmla="*/ 62322 w 6667715"/>
                <a:gd name="connsiteY30" fmla="*/ 492053 h 2918982"/>
                <a:gd name="connsiteX0" fmla="*/ 62322 w 6667715"/>
                <a:gd name="connsiteY0" fmla="*/ 492053 h 2918982"/>
                <a:gd name="connsiteX1" fmla="*/ 284572 w 6667715"/>
                <a:gd name="connsiteY1" fmla="*/ 365053 h 2918982"/>
                <a:gd name="connsiteX2" fmla="*/ 1316447 w 6667715"/>
                <a:gd name="connsiteY2" fmla="*/ 92003 h 2918982"/>
                <a:gd name="connsiteX3" fmla="*/ 2166494 w 6667715"/>
                <a:gd name="connsiteY3" fmla="*/ 150801 h 2918982"/>
                <a:gd name="connsiteX4" fmla="*/ 2709576 w 6667715"/>
                <a:gd name="connsiteY4" fmla="*/ 1432 h 2918982"/>
                <a:gd name="connsiteX5" fmla="*/ 3551177 w 6667715"/>
                <a:gd name="connsiteY5" fmla="*/ 223391 h 2918982"/>
                <a:gd name="connsiteX6" fmla="*/ 3949353 w 6667715"/>
                <a:gd name="connsiteY6" fmla="*/ 673237 h 2918982"/>
                <a:gd name="connsiteX7" fmla="*/ 4498401 w 6667715"/>
                <a:gd name="connsiteY7" fmla="*/ 966963 h 2918982"/>
                <a:gd name="connsiteX8" fmla="*/ 5475204 w 6667715"/>
                <a:gd name="connsiteY8" fmla="*/ 1460921 h 2918982"/>
                <a:gd name="connsiteX9" fmla="*/ 6255951 w 6667715"/>
                <a:gd name="connsiteY9" fmla="*/ 2032108 h 2918982"/>
                <a:gd name="connsiteX10" fmla="*/ 6653645 w 6667715"/>
                <a:gd name="connsiteY10" fmla="*/ 2303620 h 2918982"/>
                <a:gd name="connsiteX11" fmla="*/ 6667715 w 6667715"/>
                <a:gd name="connsiteY11" fmla="*/ 2912906 h 2918982"/>
                <a:gd name="connsiteX12" fmla="*/ 5504272 w 6667715"/>
                <a:gd name="connsiteY12" fmla="*/ 2619303 h 2918982"/>
                <a:gd name="connsiteX13" fmla="*/ 4783547 w 6667715"/>
                <a:gd name="connsiteY13" fmla="*/ 2666928 h 2918982"/>
                <a:gd name="connsiteX14" fmla="*/ 4192997 w 6667715"/>
                <a:gd name="connsiteY14" fmla="*/ 2489128 h 2918982"/>
                <a:gd name="connsiteX15" fmla="*/ 3932647 w 6667715"/>
                <a:gd name="connsiteY15" fmla="*/ 2190678 h 2918982"/>
                <a:gd name="connsiteX16" fmla="*/ 3472272 w 6667715"/>
                <a:gd name="connsiteY16" fmla="*/ 1698553 h 2918982"/>
                <a:gd name="connsiteX17" fmla="*/ 3034122 w 6667715"/>
                <a:gd name="connsiteY17" fmla="*/ 1469953 h 2918982"/>
                <a:gd name="connsiteX18" fmla="*/ 2811872 w 6667715"/>
                <a:gd name="connsiteY18" fmla="*/ 1279453 h 2918982"/>
                <a:gd name="connsiteX19" fmla="*/ 2573747 w 6667715"/>
                <a:gd name="connsiteY19" fmla="*/ 1098478 h 2918982"/>
                <a:gd name="connsiteX20" fmla="*/ 2354672 w 6667715"/>
                <a:gd name="connsiteY20" fmla="*/ 1050853 h 2918982"/>
                <a:gd name="connsiteX21" fmla="*/ 1811747 w 6667715"/>
                <a:gd name="connsiteY21" fmla="*/ 1012753 h 2918982"/>
                <a:gd name="connsiteX22" fmla="*/ 1551397 w 6667715"/>
                <a:gd name="connsiteY22" fmla="*/ 1031803 h 2918982"/>
                <a:gd name="connsiteX23" fmla="*/ 1192622 w 6667715"/>
                <a:gd name="connsiteY23" fmla="*/ 1041328 h 2918982"/>
                <a:gd name="connsiteX24" fmla="*/ 1135472 w 6667715"/>
                <a:gd name="connsiteY24" fmla="*/ 1196903 h 2918982"/>
                <a:gd name="connsiteX25" fmla="*/ 1033872 w 6667715"/>
                <a:gd name="connsiteY25" fmla="*/ 1168328 h 2918982"/>
                <a:gd name="connsiteX26" fmla="*/ 929097 w 6667715"/>
                <a:gd name="connsiteY26" fmla="*/ 1082603 h 2918982"/>
                <a:gd name="connsiteX27" fmla="*/ 1005297 w 6667715"/>
                <a:gd name="connsiteY27" fmla="*/ 1596953 h 2918982"/>
                <a:gd name="connsiteX28" fmla="*/ 541747 w 6667715"/>
                <a:gd name="connsiteY28" fmla="*/ 1635053 h 2918982"/>
                <a:gd name="connsiteX29" fmla="*/ 40097 w 6667715"/>
                <a:gd name="connsiteY29" fmla="*/ 1057203 h 2918982"/>
                <a:gd name="connsiteX30" fmla="*/ 62322 w 6667715"/>
                <a:gd name="connsiteY30" fmla="*/ 492053 h 2918982"/>
                <a:gd name="connsiteX0" fmla="*/ 62322 w 6667715"/>
                <a:gd name="connsiteY0" fmla="*/ 492053 h 2914214"/>
                <a:gd name="connsiteX1" fmla="*/ 284572 w 6667715"/>
                <a:gd name="connsiteY1" fmla="*/ 365053 h 2914214"/>
                <a:gd name="connsiteX2" fmla="*/ 1316447 w 6667715"/>
                <a:gd name="connsiteY2" fmla="*/ 92003 h 2914214"/>
                <a:gd name="connsiteX3" fmla="*/ 2166494 w 6667715"/>
                <a:gd name="connsiteY3" fmla="*/ 150801 h 2914214"/>
                <a:gd name="connsiteX4" fmla="*/ 2709576 w 6667715"/>
                <a:gd name="connsiteY4" fmla="*/ 1432 h 2914214"/>
                <a:gd name="connsiteX5" fmla="*/ 3551177 w 6667715"/>
                <a:gd name="connsiteY5" fmla="*/ 223391 h 2914214"/>
                <a:gd name="connsiteX6" fmla="*/ 3949353 w 6667715"/>
                <a:gd name="connsiteY6" fmla="*/ 673237 h 2914214"/>
                <a:gd name="connsiteX7" fmla="*/ 4498401 w 6667715"/>
                <a:gd name="connsiteY7" fmla="*/ 966963 h 2914214"/>
                <a:gd name="connsiteX8" fmla="*/ 5475204 w 6667715"/>
                <a:gd name="connsiteY8" fmla="*/ 1460921 h 2914214"/>
                <a:gd name="connsiteX9" fmla="*/ 6255951 w 6667715"/>
                <a:gd name="connsiteY9" fmla="*/ 2032108 h 2914214"/>
                <a:gd name="connsiteX10" fmla="*/ 6653645 w 6667715"/>
                <a:gd name="connsiteY10" fmla="*/ 2303620 h 2914214"/>
                <a:gd name="connsiteX11" fmla="*/ 6667715 w 6667715"/>
                <a:gd name="connsiteY11" fmla="*/ 2912906 h 2914214"/>
                <a:gd name="connsiteX12" fmla="*/ 5504272 w 6667715"/>
                <a:gd name="connsiteY12" fmla="*/ 2619303 h 2914214"/>
                <a:gd name="connsiteX13" fmla="*/ 4783547 w 6667715"/>
                <a:gd name="connsiteY13" fmla="*/ 2666928 h 2914214"/>
                <a:gd name="connsiteX14" fmla="*/ 4192997 w 6667715"/>
                <a:gd name="connsiteY14" fmla="*/ 2489128 h 2914214"/>
                <a:gd name="connsiteX15" fmla="*/ 3932647 w 6667715"/>
                <a:gd name="connsiteY15" fmla="*/ 2190678 h 2914214"/>
                <a:gd name="connsiteX16" fmla="*/ 3472272 w 6667715"/>
                <a:gd name="connsiteY16" fmla="*/ 1698553 h 2914214"/>
                <a:gd name="connsiteX17" fmla="*/ 3034122 w 6667715"/>
                <a:gd name="connsiteY17" fmla="*/ 1469953 h 2914214"/>
                <a:gd name="connsiteX18" fmla="*/ 2811872 w 6667715"/>
                <a:gd name="connsiteY18" fmla="*/ 1279453 h 2914214"/>
                <a:gd name="connsiteX19" fmla="*/ 2573747 w 6667715"/>
                <a:gd name="connsiteY19" fmla="*/ 1098478 h 2914214"/>
                <a:gd name="connsiteX20" fmla="*/ 2354672 w 6667715"/>
                <a:gd name="connsiteY20" fmla="*/ 1050853 h 2914214"/>
                <a:gd name="connsiteX21" fmla="*/ 1811747 w 6667715"/>
                <a:gd name="connsiteY21" fmla="*/ 1012753 h 2914214"/>
                <a:gd name="connsiteX22" fmla="*/ 1551397 w 6667715"/>
                <a:gd name="connsiteY22" fmla="*/ 1031803 h 2914214"/>
                <a:gd name="connsiteX23" fmla="*/ 1192622 w 6667715"/>
                <a:gd name="connsiteY23" fmla="*/ 1041328 h 2914214"/>
                <a:gd name="connsiteX24" fmla="*/ 1135472 w 6667715"/>
                <a:gd name="connsiteY24" fmla="*/ 1196903 h 2914214"/>
                <a:gd name="connsiteX25" fmla="*/ 1033872 w 6667715"/>
                <a:gd name="connsiteY25" fmla="*/ 1168328 h 2914214"/>
                <a:gd name="connsiteX26" fmla="*/ 929097 w 6667715"/>
                <a:gd name="connsiteY26" fmla="*/ 1082603 h 2914214"/>
                <a:gd name="connsiteX27" fmla="*/ 1005297 w 6667715"/>
                <a:gd name="connsiteY27" fmla="*/ 1596953 h 2914214"/>
                <a:gd name="connsiteX28" fmla="*/ 541747 w 6667715"/>
                <a:gd name="connsiteY28" fmla="*/ 1635053 h 2914214"/>
                <a:gd name="connsiteX29" fmla="*/ 40097 w 6667715"/>
                <a:gd name="connsiteY29" fmla="*/ 1057203 h 2914214"/>
                <a:gd name="connsiteX30" fmla="*/ 62322 w 6667715"/>
                <a:gd name="connsiteY30" fmla="*/ 492053 h 2914214"/>
                <a:gd name="connsiteX0" fmla="*/ 62322 w 6662700"/>
                <a:gd name="connsiteY0" fmla="*/ 492053 h 2979203"/>
                <a:gd name="connsiteX1" fmla="*/ 284572 w 6662700"/>
                <a:gd name="connsiteY1" fmla="*/ 365053 h 2979203"/>
                <a:gd name="connsiteX2" fmla="*/ 1316447 w 6662700"/>
                <a:gd name="connsiteY2" fmla="*/ 92003 h 2979203"/>
                <a:gd name="connsiteX3" fmla="*/ 2166494 w 6662700"/>
                <a:gd name="connsiteY3" fmla="*/ 150801 h 2979203"/>
                <a:gd name="connsiteX4" fmla="*/ 2709576 w 6662700"/>
                <a:gd name="connsiteY4" fmla="*/ 1432 h 2979203"/>
                <a:gd name="connsiteX5" fmla="*/ 3551177 w 6662700"/>
                <a:gd name="connsiteY5" fmla="*/ 223391 h 2979203"/>
                <a:gd name="connsiteX6" fmla="*/ 3949353 w 6662700"/>
                <a:gd name="connsiteY6" fmla="*/ 673237 h 2979203"/>
                <a:gd name="connsiteX7" fmla="*/ 4498401 w 6662700"/>
                <a:gd name="connsiteY7" fmla="*/ 966963 h 2979203"/>
                <a:gd name="connsiteX8" fmla="*/ 5475204 w 6662700"/>
                <a:gd name="connsiteY8" fmla="*/ 1460921 h 2979203"/>
                <a:gd name="connsiteX9" fmla="*/ 6255951 w 6662700"/>
                <a:gd name="connsiteY9" fmla="*/ 2032108 h 2979203"/>
                <a:gd name="connsiteX10" fmla="*/ 6653645 w 6662700"/>
                <a:gd name="connsiteY10" fmla="*/ 2303620 h 2979203"/>
                <a:gd name="connsiteX11" fmla="*/ 6662700 w 6662700"/>
                <a:gd name="connsiteY11" fmla="*/ 2978101 h 2979203"/>
                <a:gd name="connsiteX12" fmla="*/ 5504272 w 6662700"/>
                <a:gd name="connsiteY12" fmla="*/ 2619303 h 2979203"/>
                <a:gd name="connsiteX13" fmla="*/ 4783547 w 6662700"/>
                <a:gd name="connsiteY13" fmla="*/ 2666928 h 2979203"/>
                <a:gd name="connsiteX14" fmla="*/ 4192997 w 6662700"/>
                <a:gd name="connsiteY14" fmla="*/ 2489128 h 2979203"/>
                <a:gd name="connsiteX15" fmla="*/ 3932647 w 6662700"/>
                <a:gd name="connsiteY15" fmla="*/ 2190678 h 2979203"/>
                <a:gd name="connsiteX16" fmla="*/ 3472272 w 6662700"/>
                <a:gd name="connsiteY16" fmla="*/ 1698553 h 2979203"/>
                <a:gd name="connsiteX17" fmla="*/ 3034122 w 6662700"/>
                <a:gd name="connsiteY17" fmla="*/ 1469953 h 2979203"/>
                <a:gd name="connsiteX18" fmla="*/ 2811872 w 6662700"/>
                <a:gd name="connsiteY18" fmla="*/ 1279453 h 2979203"/>
                <a:gd name="connsiteX19" fmla="*/ 2573747 w 6662700"/>
                <a:gd name="connsiteY19" fmla="*/ 1098478 h 2979203"/>
                <a:gd name="connsiteX20" fmla="*/ 2354672 w 6662700"/>
                <a:gd name="connsiteY20" fmla="*/ 1050853 h 2979203"/>
                <a:gd name="connsiteX21" fmla="*/ 1811747 w 6662700"/>
                <a:gd name="connsiteY21" fmla="*/ 1012753 h 2979203"/>
                <a:gd name="connsiteX22" fmla="*/ 1551397 w 6662700"/>
                <a:gd name="connsiteY22" fmla="*/ 1031803 h 2979203"/>
                <a:gd name="connsiteX23" fmla="*/ 1192622 w 6662700"/>
                <a:gd name="connsiteY23" fmla="*/ 1041328 h 2979203"/>
                <a:gd name="connsiteX24" fmla="*/ 1135472 w 6662700"/>
                <a:gd name="connsiteY24" fmla="*/ 1196903 h 2979203"/>
                <a:gd name="connsiteX25" fmla="*/ 1033872 w 6662700"/>
                <a:gd name="connsiteY25" fmla="*/ 1168328 h 2979203"/>
                <a:gd name="connsiteX26" fmla="*/ 929097 w 6662700"/>
                <a:gd name="connsiteY26" fmla="*/ 1082603 h 2979203"/>
                <a:gd name="connsiteX27" fmla="*/ 1005297 w 6662700"/>
                <a:gd name="connsiteY27" fmla="*/ 1596953 h 2979203"/>
                <a:gd name="connsiteX28" fmla="*/ 541747 w 6662700"/>
                <a:gd name="connsiteY28" fmla="*/ 1635053 h 2979203"/>
                <a:gd name="connsiteX29" fmla="*/ 40097 w 6662700"/>
                <a:gd name="connsiteY29" fmla="*/ 1057203 h 2979203"/>
                <a:gd name="connsiteX30" fmla="*/ 62322 w 6662700"/>
                <a:gd name="connsiteY30" fmla="*/ 492053 h 2979203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504272 w 6662700"/>
                <a:gd name="connsiteY12" fmla="*/ 2619303 h 2978101"/>
                <a:gd name="connsiteX13" fmla="*/ 4783547 w 6662700"/>
                <a:gd name="connsiteY13" fmla="*/ 2666928 h 2978101"/>
                <a:gd name="connsiteX14" fmla="*/ 4192997 w 6662700"/>
                <a:gd name="connsiteY14" fmla="*/ 2489128 h 2978101"/>
                <a:gd name="connsiteX15" fmla="*/ 3932647 w 6662700"/>
                <a:gd name="connsiteY15" fmla="*/ 2190678 h 2978101"/>
                <a:gd name="connsiteX16" fmla="*/ 3472272 w 6662700"/>
                <a:gd name="connsiteY16" fmla="*/ 1698553 h 2978101"/>
                <a:gd name="connsiteX17" fmla="*/ 3034122 w 6662700"/>
                <a:gd name="connsiteY17" fmla="*/ 1469953 h 2978101"/>
                <a:gd name="connsiteX18" fmla="*/ 2811872 w 6662700"/>
                <a:gd name="connsiteY18" fmla="*/ 1279453 h 2978101"/>
                <a:gd name="connsiteX19" fmla="*/ 2573747 w 6662700"/>
                <a:gd name="connsiteY19" fmla="*/ 1098478 h 2978101"/>
                <a:gd name="connsiteX20" fmla="*/ 2354672 w 6662700"/>
                <a:gd name="connsiteY20" fmla="*/ 1050853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43020 w 6662700"/>
                <a:gd name="connsiteY12" fmla="*/ 2682827 h 2978101"/>
                <a:gd name="connsiteX13" fmla="*/ 4783547 w 6662700"/>
                <a:gd name="connsiteY13" fmla="*/ 2666928 h 2978101"/>
                <a:gd name="connsiteX14" fmla="*/ 4192997 w 6662700"/>
                <a:gd name="connsiteY14" fmla="*/ 2489128 h 2978101"/>
                <a:gd name="connsiteX15" fmla="*/ 3932647 w 6662700"/>
                <a:gd name="connsiteY15" fmla="*/ 2190678 h 2978101"/>
                <a:gd name="connsiteX16" fmla="*/ 3472272 w 6662700"/>
                <a:gd name="connsiteY16" fmla="*/ 1698553 h 2978101"/>
                <a:gd name="connsiteX17" fmla="*/ 3034122 w 6662700"/>
                <a:gd name="connsiteY17" fmla="*/ 1469953 h 2978101"/>
                <a:gd name="connsiteX18" fmla="*/ 2811872 w 6662700"/>
                <a:gd name="connsiteY18" fmla="*/ 1279453 h 2978101"/>
                <a:gd name="connsiteX19" fmla="*/ 2573747 w 6662700"/>
                <a:gd name="connsiteY19" fmla="*/ 1098478 h 2978101"/>
                <a:gd name="connsiteX20" fmla="*/ 2354672 w 6662700"/>
                <a:gd name="connsiteY20" fmla="*/ 1050853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43020 w 6662700"/>
                <a:gd name="connsiteY12" fmla="*/ 2682827 h 2978101"/>
                <a:gd name="connsiteX13" fmla="*/ 4783547 w 6662700"/>
                <a:gd name="connsiteY13" fmla="*/ 2666928 h 2978101"/>
                <a:gd name="connsiteX14" fmla="*/ 4192997 w 6662700"/>
                <a:gd name="connsiteY14" fmla="*/ 2489128 h 2978101"/>
                <a:gd name="connsiteX15" fmla="*/ 3932647 w 6662700"/>
                <a:gd name="connsiteY15" fmla="*/ 2190678 h 2978101"/>
                <a:gd name="connsiteX16" fmla="*/ 3472272 w 6662700"/>
                <a:gd name="connsiteY16" fmla="*/ 1698553 h 2978101"/>
                <a:gd name="connsiteX17" fmla="*/ 3034122 w 6662700"/>
                <a:gd name="connsiteY17" fmla="*/ 1469953 h 2978101"/>
                <a:gd name="connsiteX18" fmla="*/ 2811872 w 6662700"/>
                <a:gd name="connsiteY18" fmla="*/ 1279453 h 2978101"/>
                <a:gd name="connsiteX19" fmla="*/ 2573747 w 6662700"/>
                <a:gd name="connsiteY19" fmla="*/ 1098478 h 2978101"/>
                <a:gd name="connsiteX20" fmla="*/ 2354672 w 6662700"/>
                <a:gd name="connsiteY20" fmla="*/ 1050853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43020 w 6662700"/>
                <a:gd name="connsiteY12" fmla="*/ 2682827 h 2978101"/>
                <a:gd name="connsiteX13" fmla="*/ 4783547 w 6662700"/>
                <a:gd name="connsiteY13" fmla="*/ 2666928 h 2978101"/>
                <a:gd name="connsiteX14" fmla="*/ 4192997 w 6662700"/>
                <a:gd name="connsiteY14" fmla="*/ 2489128 h 2978101"/>
                <a:gd name="connsiteX15" fmla="*/ 3932647 w 6662700"/>
                <a:gd name="connsiteY15" fmla="*/ 2190678 h 2978101"/>
                <a:gd name="connsiteX16" fmla="*/ 3472272 w 6662700"/>
                <a:gd name="connsiteY16" fmla="*/ 1698553 h 2978101"/>
                <a:gd name="connsiteX17" fmla="*/ 3034122 w 6662700"/>
                <a:gd name="connsiteY17" fmla="*/ 1469953 h 2978101"/>
                <a:gd name="connsiteX18" fmla="*/ 2811872 w 6662700"/>
                <a:gd name="connsiteY18" fmla="*/ 1279453 h 2978101"/>
                <a:gd name="connsiteX19" fmla="*/ 2573747 w 6662700"/>
                <a:gd name="connsiteY19" fmla="*/ 1098478 h 2978101"/>
                <a:gd name="connsiteX20" fmla="*/ 2354672 w 6662700"/>
                <a:gd name="connsiteY20" fmla="*/ 1050853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4783547 w 6662700"/>
                <a:gd name="connsiteY13" fmla="*/ 2666928 h 2978101"/>
                <a:gd name="connsiteX14" fmla="*/ 4192997 w 6662700"/>
                <a:gd name="connsiteY14" fmla="*/ 2489128 h 2978101"/>
                <a:gd name="connsiteX15" fmla="*/ 3932647 w 6662700"/>
                <a:gd name="connsiteY15" fmla="*/ 2190678 h 2978101"/>
                <a:gd name="connsiteX16" fmla="*/ 3472272 w 6662700"/>
                <a:gd name="connsiteY16" fmla="*/ 1698553 h 2978101"/>
                <a:gd name="connsiteX17" fmla="*/ 3034122 w 6662700"/>
                <a:gd name="connsiteY17" fmla="*/ 1469953 h 2978101"/>
                <a:gd name="connsiteX18" fmla="*/ 2811872 w 6662700"/>
                <a:gd name="connsiteY18" fmla="*/ 1279453 h 2978101"/>
                <a:gd name="connsiteX19" fmla="*/ 2573747 w 6662700"/>
                <a:gd name="connsiteY19" fmla="*/ 1098478 h 2978101"/>
                <a:gd name="connsiteX20" fmla="*/ 2354672 w 6662700"/>
                <a:gd name="connsiteY20" fmla="*/ 1050853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4803607 w 6662700"/>
                <a:gd name="connsiteY13" fmla="*/ 2700361 h 2978101"/>
                <a:gd name="connsiteX14" fmla="*/ 4192997 w 6662700"/>
                <a:gd name="connsiteY14" fmla="*/ 2489128 h 2978101"/>
                <a:gd name="connsiteX15" fmla="*/ 3932647 w 6662700"/>
                <a:gd name="connsiteY15" fmla="*/ 2190678 h 2978101"/>
                <a:gd name="connsiteX16" fmla="*/ 3472272 w 6662700"/>
                <a:gd name="connsiteY16" fmla="*/ 1698553 h 2978101"/>
                <a:gd name="connsiteX17" fmla="*/ 3034122 w 6662700"/>
                <a:gd name="connsiteY17" fmla="*/ 1469953 h 2978101"/>
                <a:gd name="connsiteX18" fmla="*/ 2811872 w 6662700"/>
                <a:gd name="connsiteY18" fmla="*/ 1279453 h 2978101"/>
                <a:gd name="connsiteX19" fmla="*/ 2573747 w 6662700"/>
                <a:gd name="connsiteY19" fmla="*/ 1098478 h 2978101"/>
                <a:gd name="connsiteX20" fmla="*/ 2354672 w 6662700"/>
                <a:gd name="connsiteY20" fmla="*/ 1050853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4803607 w 6662700"/>
                <a:gd name="connsiteY13" fmla="*/ 2700361 h 2978101"/>
                <a:gd name="connsiteX14" fmla="*/ 4192997 w 6662700"/>
                <a:gd name="connsiteY14" fmla="*/ 2489128 h 2978101"/>
                <a:gd name="connsiteX15" fmla="*/ 3932647 w 6662700"/>
                <a:gd name="connsiteY15" fmla="*/ 2190678 h 2978101"/>
                <a:gd name="connsiteX16" fmla="*/ 3472272 w 6662700"/>
                <a:gd name="connsiteY16" fmla="*/ 1698553 h 2978101"/>
                <a:gd name="connsiteX17" fmla="*/ 3034122 w 6662700"/>
                <a:gd name="connsiteY17" fmla="*/ 1469953 h 2978101"/>
                <a:gd name="connsiteX18" fmla="*/ 2811872 w 6662700"/>
                <a:gd name="connsiteY18" fmla="*/ 1279453 h 2978101"/>
                <a:gd name="connsiteX19" fmla="*/ 2573747 w 6662700"/>
                <a:gd name="connsiteY19" fmla="*/ 1098478 h 2978101"/>
                <a:gd name="connsiteX20" fmla="*/ 2354672 w 6662700"/>
                <a:gd name="connsiteY20" fmla="*/ 1050853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5337855 w 6662700"/>
                <a:gd name="connsiteY13" fmla="*/ 2657722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5272660 w 6662700"/>
                <a:gd name="connsiteY13" fmla="*/ 2607572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5272660 w 6662700"/>
                <a:gd name="connsiteY13" fmla="*/ 2607572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5272660 w 6662700"/>
                <a:gd name="connsiteY13" fmla="*/ 2607572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5272660 w 6662700"/>
                <a:gd name="connsiteY13" fmla="*/ 2607572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661408 w 6662700"/>
                <a:gd name="connsiteY12" fmla="*/ 2704558 h 2978101"/>
                <a:gd name="connsiteX13" fmla="*/ 5232540 w 6662700"/>
                <a:gd name="connsiteY13" fmla="*/ 2595871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32540 w 6662700"/>
                <a:gd name="connsiteY13" fmla="*/ 2595871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32540 w 6662700"/>
                <a:gd name="connsiteY13" fmla="*/ 2595871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69317 w 6662700"/>
                <a:gd name="connsiteY13" fmla="*/ 2599214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69317 w 6662700"/>
                <a:gd name="connsiteY13" fmla="*/ 2599214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69317 w 6662700"/>
                <a:gd name="connsiteY13" fmla="*/ 2599214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35884 w 6662700"/>
                <a:gd name="connsiteY13" fmla="*/ 2604229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803607 w 6662700"/>
                <a:gd name="connsiteY14" fmla="*/ 2700361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192997 w 6662700"/>
                <a:gd name="connsiteY15" fmla="*/ 2489128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932647 w 6662700"/>
                <a:gd name="connsiteY16" fmla="*/ 2190678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767152 w 6662700"/>
                <a:gd name="connsiteY16" fmla="*/ 2055273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762137 w 6662700"/>
                <a:gd name="connsiteY16" fmla="*/ 2055273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762137 w 6662700"/>
                <a:gd name="connsiteY16" fmla="*/ 2055273 h 2978101"/>
                <a:gd name="connsiteX17" fmla="*/ 3472272 w 6662700"/>
                <a:gd name="connsiteY17" fmla="*/ 1698553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762137 w 6662700"/>
                <a:gd name="connsiteY16" fmla="*/ 2055273 h 2978101"/>
                <a:gd name="connsiteX17" fmla="*/ 3336868 w 6662700"/>
                <a:gd name="connsiteY17" fmla="*/ 1671806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762137 w 6662700"/>
                <a:gd name="connsiteY16" fmla="*/ 2055273 h 2978101"/>
                <a:gd name="connsiteX17" fmla="*/ 3336868 w 6662700"/>
                <a:gd name="connsiteY17" fmla="*/ 1671806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762137 w 6662700"/>
                <a:gd name="connsiteY16" fmla="*/ 2055273 h 2978101"/>
                <a:gd name="connsiteX17" fmla="*/ 3234897 w 6662700"/>
                <a:gd name="connsiteY17" fmla="*/ 1594909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717002 w 6662700"/>
                <a:gd name="connsiteY16" fmla="*/ 1936585 h 2978101"/>
                <a:gd name="connsiteX17" fmla="*/ 3234897 w 6662700"/>
                <a:gd name="connsiteY17" fmla="*/ 1594909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3034122 w 6662700"/>
                <a:gd name="connsiteY18" fmla="*/ 1469953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888687 w 6662700"/>
                <a:gd name="connsiteY18" fmla="*/ 1378011 h 2978101"/>
                <a:gd name="connsiteX19" fmla="*/ 2811872 w 6662700"/>
                <a:gd name="connsiteY19" fmla="*/ 1279453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888687 w 6662700"/>
                <a:gd name="connsiteY18" fmla="*/ 1378011 h 2978101"/>
                <a:gd name="connsiteX19" fmla="*/ 2793484 w 6662700"/>
                <a:gd name="connsiteY19" fmla="*/ 1175810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888687 w 6662700"/>
                <a:gd name="connsiteY18" fmla="*/ 1378011 h 2978101"/>
                <a:gd name="connsiteX19" fmla="*/ 2793484 w 6662700"/>
                <a:gd name="connsiteY19" fmla="*/ 1175810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93484 w 6662700"/>
                <a:gd name="connsiteY19" fmla="*/ 1175810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93484 w 6662700"/>
                <a:gd name="connsiteY19" fmla="*/ 1175810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573747 w 6662700"/>
                <a:gd name="connsiteY20" fmla="*/ 1098478 h 2978101"/>
                <a:gd name="connsiteX21" fmla="*/ 2354672 w 6662700"/>
                <a:gd name="connsiteY21" fmla="*/ 1050853 h 2978101"/>
                <a:gd name="connsiteX22" fmla="*/ 1811747 w 6662700"/>
                <a:gd name="connsiteY22" fmla="*/ 1012753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54672 w 6662700"/>
                <a:gd name="connsiteY20" fmla="*/ 1050853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811747 w 6662700"/>
                <a:gd name="connsiteY21" fmla="*/ 1012753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31507 w 6662700"/>
                <a:gd name="connsiteY21" fmla="*/ 994364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967782 w 6662700"/>
                <a:gd name="connsiteY21" fmla="*/ 1004447 h 2978101"/>
                <a:gd name="connsiteX22" fmla="*/ 1731507 w 6662700"/>
                <a:gd name="connsiteY22" fmla="*/ 994364 h 2978101"/>
                <a:gd name="connsiteX23" fmla="*/ 1551397 w 6662700"/>
                <a:gd name="connsiteY23" fmla="*/ 1031803 h 2978101"/>
                <a:gd name="connsiteX24" fmla="*/ 1192622 w 6662700"/>
                <a:gd name="connsiteY24" fmla="*/ 1041328 h 2978101"/>
                <a:gd name="connsiteX25" fmla="*/ 1135472 w 6662700"/>
                <a:gd name="connsiteY25" fmla="*/ 1196903 h 2978101"/>
                <a:gd name="connsiteX26" fmla="*/ 1033872 w 6662700"/>
                <a:gd name="connsiteY26" fmla="*/ 1168328 h 2978101"/>
                <a:gd name="connsiteX27" fmla="*/ 929097 w 6662700"/>
                <a:gd name="connsiteY27" fmla="*/ 1082603 h 2978101"/>
                <a:gd name="connsiteX28" fmla="*/ 1005297 w 6662700"/>
                <a:gd name="connsiteY28" fmla="*/ 1596953 h 2978101"/>
                <a:gd name="connsiteX29" fmla="*/ 541747 w 6662700"/>
                <a:gd name="connsiteY29" fmla="*/ 1635053 h 2978101"/>
                <a:gd name="connsiteX30" fmla="*/ 40097 w 6662700"/>
                <a:gd name="connsiteY30" fmla="*/ 1057203 h 2978101"/>
                <a:gd name="connsiteX31" fmla="*/ 62322 w 6662700"/>
                <a:gd name="connsiteY31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31507 w 6662700"/>
                <a:gd name="connsiteY21" fmla="*/ 994364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551397 w 6662700"/>
                <a:gd name="connsiteY22" fmla="*/ 1031803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929097 w 6662700"/>
                <a:gd name="connsiteY26" fmla="*/ 1082603 h 2978101"/>
                <a:gd name="connsiteX27" fmla="*/ 1005297 w 6662700"/>
                <a:gd name="connsiteY27" fmla="*/ 1596953 h 2978101"/>
                <a:gd name="connsiteX28" fmla="*/ 541747 w 6662700"/>
                <a:gd name="connsiteY28" fmla="*/ 1635053 h 2978101"/>
                <a:gd name="connsiteX29" fmla="*/ 40097 w 6662700"/>
                <a:gd name="connsiteY29" fmla="*/ 1057203 h 2978101"/>
                <a:gd name="connsiteX30" fmla="*/ 62322 w 6662700"/>
                <a:gd name="connsiteY30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33872 w 6662700"/>
                <a:gd name="connsiteY25" fmla="*/ 1168328 h 2978101"/>
                <a:gd name="connsiteX26" fmla="*/ 1005297 w 6662700"/>
                <a:gd name="connsiteY26" fmla="*/ 1596953 h 2978101"/>
                <a:gd name="connsiteX27" fmla="*/ 541747 w 6662700"/>
                <a:gd name="connsiteY27" fmla="*/ 1635053 h 2978101"/>
                <a:gd name="connsiteX28" fmla="*/ 40097 w 6662700"/>
                <a:gd name="connsiteY28" fmla="*/ 1057203 h 2978101"/>
                <a:gd name="connsiteX29" fmla="*/ 62322 w 6662700"/>
                <a:gd name="connsiteY29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92622 w 6662700"/>
                <a:gd name="connsiteY23" fmla="*/ 1041328 h 2978101"/>
                <a:gd name="connsiteX24" fmla="*/ 1135472 w 6662700"/>
                <a:gd name="connsiteY24" fmla="*/ 1196903 h 2978101"/>
                <a:gd name="connsiteX25" fmla="*/ 1005297 w 6662700"/>
                <a:gd name="connsiteY25" fmla="*/ 1596953 h 2978101"/>
                <a:gd name="connsiteX26" fmla="*/ 541747 w 6662700"/>
                <a:gd name="connsiteY26" fmla="*/ 1635053 h 2978101"/>
                <a:gd name="connsiteX27" fmla="*/ 40097 w 6662700"/>
                <a:gd name="connsiteY27" fmla="*/ 1057203 h 2978101"/>
                <a:gd name="connsiteX28" fmla="*/ 62322 w 6662700"/>
                <a:gd name="connsiteY28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92622 w 6662700"/>
                <a:gd name="connsiteY23" fmla="*/ 1041328 h 2978101"/>
                <a:gd name="connsiteX24" fmla="*/ 1092008 w 6662700"/>
                <a:gd name="connsiteY24" fmla="*/ 1245381 h 2978101"/>
                <a:gd name="connsiteX25" fmla="*/ 1005297 w 6662700"/>
                <a:gd name="connsiteY25" fmla="*/ 1596953 h 2978101"/>
                <a:gd name="connsiteX26" fmla="*/ 541747 w 6662700"/>
                <a:gd name="connsiteY26" fmla="*/ 1635053 h 2978101"/>
                <a:gd name="connsiteX27" fmla="*/ 40097 w 6662700"/>
                <a:gd name="connsiteY27" fmla="*/ 1057203 h 2978101"/>
                <a:gd name="connsiteX28" fmla="*/ 62322 w 6662700"/>
                <a:gd name="connsiteY28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92622 w 6662700"/>
                <a:gd name="connsiteY23" fmla="*/ 1041328 h 2978101"/>
                <a:gd name="connsiteX24" fmla="*/ 1092008 w 6662700"/>
                <a:gd name="connsiteY24" fmla="*/ 1245381 h 2978101"/>
                <a:gd name="connsiteX25" fmla="*/ 1005297 w 6662700"/>
                <a:gd name="connsiteY25" fmla="*/ 1596953 h 2978101"/>
                <a:gd name="connsiteX26" fmla="*/ 541747 w 6662700"/>
                <a:gd name="connsiteY26" fmla="*/ 1635053 h 2978101"/>
                <a:gd name="connsiteX27" fmla="*/ 40097 w 6662700"/>
                <a:gd name="connsiteY27" fmla="*/ 1057203 h 2978101"/>
                <a:gd name="connsiteX28" fmla="*/ 62322 w 6662700"/>
                <a:gd name="connsiteY28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92622 w 6662700"/>
                <a:gd name="connsiteY23" fmla="*/ 1041328 h 2978101"/>
                <a:gd name="connsiteX24" fmla="*/ 1092008 w 6662700"/>
                <a:gd name="connsiteY24" fmla="*/ 1245381 h 2978101"/>
                <a:gd name="connsiteX25" fmla="*/ 965177 w 6662700"/>
                <a:gd name="connsiteY25" fmla="*/ 1566863 h 2978101"/>
                <a:gd name="connsiteX26" fmla="*/ 541747 w 6662700"/>
                <a:gd name="connsiteY26" fmla="*/ 1635053 h 2978101"/>
                <a:gd name="connsiteX27" fmla="*/ 40097 w 6662700"/>
                <a:gd name="connsiteY27" fmla="*/ 1057203 h 2978101"/>
                <a:gd name="connsiteX28" fmla="*/ 62322 w 6662700"/>
                <a:gd name="connsiteY28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92622 w 6662700"/>
                <a:gd name="connsiteY23" fmla="*/ 1041328 h 2978101"/>
                <a:gd name="connsiteX24" fmla="*/ 1092008 w 6662700"/>
                <a:gd name="connsiteY24" fmla="*/ 1245381 h 2978101"/>
                <a:gd name="connsiteX25" fmla="*/ 965177 w 6662700"/>
                <a:gd name="connsiteY25" fmla="*/ 1566863 h 2978101"/>
                <a:gd name="connsiteX26" fmla="*/ 541747 w 6662700"/>
                <a:gd name="connsiteY26" fmla="*/ 1635053 h 2978101"/>
                <a:gd name="connsiteX27" fmla="*/ 40097 w 6662700"/>
                <a:gd name="connsiteY27" fmla="*/ 1057203 h 2978101"/>
                <a:gd name="connsiteX28" fmla="*/ 62322 w 6662700"/>
                <a:gd name="connsiteY28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84263 w 6662700"/>
                <a:gd name="connsiteY23" fmla="*/ 1032970 h 2978101"/>
                <a:gd name="connsiteX24" fmla="*/ 1092008 w 6662700"/>
                <a:gd name="connsiteY24" fmla="*/ 1245381 h 2978101"/>
                <a:gd name="connsiteX25" fmla="*/ 965177 w 6662700"/>
                <a:gd name="connsiteY25" fmla="*/ 1566863 h 2978101"/>
                <a:gd name="connsiteX26" fmla="*/ 541747 w 6662700"/>
                <a:gd name="connsiteY26" fmla="*/ 1635053 h 2978101"/>
                <a:gd name="connsiteX27" fmla="*/ 40097 w 6662700"/>
                <a:gd name="connsiteY27" fmla="*/ 1057203 h 2978101"/>
                <a:gd name="connsiteX28" fmla="*/ 62322 w 6662700"/>
                <a:gd name="connsiteY28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84263 w 6662700"/>
                <a:gd name="connsiteY23" fmla="*/ 1032970 h 2978101"/>
                <a:gd name="connsiteX24" fmla="*/ 1092008 w 6662700"/>
                <a:gd name="connsiteY24" fmla="*/ 1245381 h 2978101"/>
                <a:gd name="connsiteX25" fmla="*/ 965177 w 6662700"/>
                <a:gd name="connsiteY25" fmla="*/ 1566863 h 2978101"/>
                <a:gd name="connsiteX26" fmla="*/ 541747 w 6662700"/>
                <a:gd name="connsiteY26" fmla="*/ 1635053 h 2978101"/>
                <a:gd name="connsiteX27" fmla="*/ 40097 w 6662700"/>
                <a:gd name="connsiteY27" fmla="*/ 1057203 h 2978101"/>
                <a:gd name="connsiteX28" fmla="*/ 62322 w 6662700"/>
                <a:gd name="connsiteY28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84263 w 6662700"/>
                <a:gd name="connsiteY23" fmla="*/ 1032970 h 2978101"/>
                <a:gd name="connsiteX24" fmla="*/ 965177 w 6662700"/>
                <a:gd name="connsiteY24" fmla="*/ 1566863 h 2978101"/>
                <a:gd name="connsiteX25" fmla="*/ 541747 w 6662700"/>
                <a:gd name="connsiteY25" fmla="*/ 1635053 h 2978101"/>
                <a:gd name="connsiteX26" fmla="*/ 40097 w 6662700"/>
                <a:gd name="connsiteY26" fmla="*/ 1057203 h 2978101"/>
                <a:gd name="connsiteX27" fmla="*/ 62322 w 6662700"/>
                <a:gd name="connsiteY27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30770 w 6662700"/>
                <a:gd name="connsiteY23" fmla="*/ 1083119 h 2978101"/>
                <a:gd name="connsiteX24" fmla="*/ 965177 w 6662700"/>
                <a:gd name="connsiteY24" fmla="*/ 1566863 h 2978101"/>
                <a:gd name="connsiteX25" fmla="*/ 541747 w 6662700"/>
                <a:gd name="connsiteY25" fmla="*/ 1635053 h 2978101"/>
                <a:gd name="connsiteX26" fmla="*/ 40097 w 6662700"/>
                <a:gd name="connsiteY26" fmla="*/ 1057203 h 2978101"/>
                <a:gd name="connsiteX27" fmla="*/ 62322 w 6662700"/>
                <a:gd name="connsiteY27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05962 w 6662700"/>
                <a:gd name="connsiteY22" fmla="*/ 1010071 h 2978101"/>
                <a:gd name="connsiteX23" fmla="*/ 1147487 w 6662700"/>
                <a:gd name="connsiteY23" fmla="*/ 1063059 h 2978101"/>
                <a:gd name="connsiteX24" fmla="*/ 965177 w 6662700"/>
                <a:gd name="connsiteY24" fmla="*/ 1566863 h 2978101"/>
                <a:gd name="connsiteX25" fmla="*/ 541747 w 6662700"/>
                <a:gd name="connsiteY25" fmla="*/ 1635053 h 2978101"/>
                <a:gd name="connsiteX26" fmla="*/ 40097 w 6662700"/>
                <a:gd name="connsiteY26" fmla="*/ 1057203 h 2978101"/>
                <a:gd name="connsiteX27" fmla="*/ 62322 w 6662700"/>
                <a:gd name="connsiteY27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415992 w 6662700"/>
                <a:gd name="connsiteY22" fmla="*/ 1008400 h 2978101"/>
                <a:gd name="connsiteX23" fmla="*/ 1147487 w 6662700"/>
                <a:gd name="connsiteY23" fmla="*/ 1063059 h 2978101"/>
                <a:gd name="connsiteX24" fmla="*/ 965177 w 6662700"/>
                <a:gd name="connsiteY24" fmla="*/ 1566863 h 2978101"/>
                <a:gd name="connsiteX25" fmla="*/ 541747 w 6662700"/>
                <a:gd name="connsiteY25" fmla="*/ 1635053 h 2978101"/>
                <a:gd name="connsiteX26" fmla="*/ 40097 w 6662700"/>
                <a:gd name="connsiteY26" fmla="*/ 1057203 h 2978101"/>
                <a:gd name="connsiteX27" fmla="*/ 62322 w 6662700"/>
                <a:gd name="connsiteY27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711447 w 6662700"/>
                <a:gd name="connsiteY21" fmla="*/ 992692 h 2978101"/>
                <a:gd name="connsiteX22" fmla="*/ 1147487 w 6662700"/>
                <a:gd name="connsiteY22" fmla="*/ 1063059 h 2978101"/>
                <a:gd name="connsiteX23" fmla="*/ 965177 w 6662700"/>
                <a:gd name="connsiteY23" fmla="*/ 1566863 h 2978101"/>
                <a:gd name="connsiteX24" fmla="*/ 541747 w 6662700"/>
                <a:gd name="connsiteY24" fmla="*/ 1635053 h 2978101"/>
                <a:gd name="connsiteX25" fmla="*/ 40097 w 6662700"/>
                <a:gd name="connsiteY25" fmla="*/ 1057203 h 2978101"/>
                <a:gd name="connsiteX26" fmla="*/ 62322 w 6662700"/>
                <a:gd name="connsiteY26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676342 w 6662700"/>
                <a:gd name="connsiteY21" fmla="*/ 986005 h 2978101"/>
                <a:gd name="connsiteX22" fmla="*/ 1147487 w 6662700"/>
                <a:gd name="connsiteY22" fmla="*/ 1063059 h 2978101"/>
                <a:gd name="connsiteX23" fmla="*/ 965177 w 6662700"/>
                <a:gd name="connsiteY23" fmla="*/ 1566863 h 2978101"/>
                <a:gd name="connsiteX24" fmla="*/ 541747 w 6662700"/>
                <a:gd name="connsiteY24" fmla="*/ 1635053 h 2978101"/>
                <a:gd name="connsiteX25" fmla="*/ 40097 w 6662700"/>
                <a:gd name="connsiteY25" fmla="*/ 1057203 h 2978101"/>
                <a:gd name="connsiteX26" fmla="*/ 62322 w 6662700"/>
                <a:gd name="connsiteY26" fmla="*/ 492053 h 2978101"/>
                <a:gd name="connsiteX0" fmla="*/ 62322 w 6662700"/>
                <a:gd name="connsiteY0" fmla="*/ 492053 h 2978101"/>
                <a:gd name="connsiteX1" fmla="*/ 284572 w 6662700"/>
                <a:gd name="connsiteY1" fmla="*/ 365053 h 2978101"/>
                <a:gd name="connsiteX2" fmla="*/ 1316447 w 6662700"/>
                <a:gd name="connsiteY2" fmla="*/ 92003 h 2978101"/>
                <a:gd name="connsiteX3" fmla="*/ 2166494 w 6662700"/>
                <a:gd name="connsiteY3" fmla="*/ 150801 h 2978101"/>
                <a:gd name="connsiteX4" fmla="*/ 2709576 w 6662700"/>
                <a:gd name="connsiteY4" fmla="*/ 1432 h 2978101"/>
                <a:gd name="connsiteX5" fmla="*/ 3551177 w 6662700"/>
                <a:gd name="connsiteY5" fmla="*/ 223391 h 2978101"/>
                <a:gd name="connsiteX6" fmla="*/ 3949353 w 6662700"/>
                <a:gd name="connsiteY6" fmla="*/ 673237 h 2978101"/>
                <a:gd name="connsiteX7" fmla="*/ 4498401 w 6662700"/>
                <a:gd name="connsiteY7" fmla="*/ 966963 h 2978101"/>
                <a:gd name="connsiteX8" fmla="*/ 5475204 w 6662700"/>
                <a:gd name="connsiteY8" fmla="*/ 1460921 h 2978101"/>
                <a:gd name="connsiteX9" fmla="*/ 6255951 w 6662700"/>
                <a:gd name="connsiteY9" fmla="*/ 2032108 h 2978101"/>
                <a:gd name="connsiteX10" fmla="*/ 6653645 w 6662700"/>
                <a:gd name="connsiteY10" fmla="*/ 2303620 h 2978101"/>
                <a:gd name="connsiteX11" fmla="*/ 6662700 w 6662700"/>
                <a:gd name="connsiteY11" fmla="*/ 2978101 h 2978101"/>
                <a:gd name="connsiteX12" fmla="*/ 5895441 w 6662700"/>
                <a:gd name="connsiteY12" fmla="*/ 2773097 h 2978101"/>
                <a:gd name="connsiteX13" fmla="*/ 5254272 w 6662700"/>
                <a:gd name="connsiteY13" fmla="*/ 2619274 h 2978101"/>
                <a:gd name="connsiteX14" fmla="*/ 4666530 w 6662700"/>
                <a:gd name="connsiteY14" fmla="*/ 2722093 h 2978101"/>
                <a:gd name="connsiteX15" fmla="*/ 4049234 w 6662700"/>
                <a:gd name="connsiteY15" fmla="*/ 2504173 h 2978101"/>
                <a:gd name="connsiteX16" fmla="*/ 3698613 w 6662700"/>
                <a:gd name="connsiteY16" fmla="*/ 1938257 h 2978101"/>
                <a:gd name="connsiteX17" fmla="*/ 3234897 w 6662700"/>
                <a:gd name="connsiteY17" fmla="*/ 1594909 h 2978101"/>
                <a:gd name="connsiteX18" fmla="*/ 2912090 w 6662700"/>
                <a:gd name="connsiteY18" fmla="*/ 1376340 h 2978101"/>
                <a:gd name="connsiteX19" fmla="*/ 2773424 w 6662700"/>
                <a:gd name="connsiteY19" fmla="*/ 1157422 h 2978101"/>
                <a:gd name="connsiteX20" fmla="*/ 2331269 w 6662700"/>
                <a:gd name="connsiteY20" fmla="*/ 1025778 h 2978101"/>
                <a:gd name="connsiteX21" fmla="*/ 1676342 w 6662700"/>
                <a:gd name="connsiteY21" fmla="*/ 986005 h 2978101"/>
                <a:gd name="connsiteX22" fmla="*/ 1147487 w 6662700"/>
                <a:gd name="connsiteY22" fmla="*/ 1063059 h 2978101"/>
                <a:gd name="connsiteX23" fmla="*/ 965177 w 6662700"/>
                <a:gd name="connsiteY23" fmla="*/ 1566863 h 2978101"/>
                <a:gd name="connsiteX24" fmla="*/ 541747 w 6662700"/>
                <a:gd name="connsiteY24" fmla="*/ 1635053 h 2978101"/>
                <a:gd name="connsiteX25" fmla="*/ 40097 w 6662700"/>
                <a:gd name="connsiteY25" fmla="*/ 1057203 h 2978101"/>
                <a:gd name="connsiteX26" fmla="*/ 62322 w 6662700"/>
                <a:gd name="connsiteY26" fmla="*/ 492053 h 2978101"/>
                <a:gd name="connsiteX0" fmla="*/ 53750 w 6654128"/>
                <a:gd name="connsiteY0" fmla="*/ 492053 h 2978101"/>
                <a:gd name="connsiteX1" fmla="*/ 276000 w 6654128"/>
                <a:gd name="connsiteY1" fmla="*/ 365053 h 2978101"/>
                <a:gd name="connsiteX2" fmla="*/ 1307875 w 6654128"/>
                <a:gd name="connsiteY2" fmla="*/ 92003 h 2978101"/>
                <a:gd name="connsiteX3" fmla="*/ 2157922 w 6654128"/>
                <a:gd name="connsiteY3" fmla="*/ 150801 h 2978101"/>
                <a:gd name="connsiteX4" fmla="*/ 2701004 w 6654128"/>
                <a:gd name="connsiteY4" fmla="*/ 1432 h 2978101"/>
                <a:gd name="connsiteX5" fmla="*/ 3542605 w 6654128"/>
                <a:gd name="connsiteY5" fmla="*/ 223391 h 2978101"/>
                <a:gd name="connsiteX6" fmla="*/ 3940781 w 6654128"/>
                <a:gd name="connsiteY6" fmla="*/ 673237 h 2978101"/>
                <a:gd name="connsiteX7" fmla="*/ 4489829 w 6654128"/>
                <a:gd name="connsiteY7" fmla="*/ 966963 h 2978101"/>
                <a:gd name="connsiteX8" fmla="*/ 5466632 w 6654128"/>
                <a:gd name="connsiteY8" fmla="*/ 1460921 h 2978101"/>
                <a:gd name="connsiteX9" fmla="*/ 6247379 w 6654128"/>
                <a:gd name="connsiteY9" fmla="*/ 2032108 h 2978101"/>
                <a:gd name="connsiteX10" fmla="*/ 6645073 w 6654128"/>
                <a:gd name="connsiteY10" fmla="*/ 2303620 h 2978101"/>
                <a:gd name="connsiteX11" fmla="*/ 6654128 w 6654128"/>
                <a:gd name="connsiteY11" fmla="*/ 2978101 h 2978101"/>
                <a:gd name="connsiteX12" fmla="*/ 5886869 w 6654128"/>
                <a:gd name="connsiteY12" fmla="*/ 2773097 h 2978101"/>
                <a:gd name="connsiteX13" fmla="*/ 5245700 w 6654128"/>
                <a:gd name="connsiteY13" fmla="*/ 2619274 h 2978101"/>
                <a:gd name="connsiteX14" fmla="*/ 4657958 w 6654128"/>
                <a:gd name="connsiteY14" fmla="*/ 2722093 h 2978101"/>
                <a:gd name="connsiteX15" fmla="*/ 4040662 w 6654128"/>
                <a:gd name="connsiteY15" fmla="*/ 2504173 h 2978101"/>
                <a:gd name="connsiteX16" fmla="*/ 3690041 w 6654128"/>
                <a:gd name="connsiteY16" fmla="*/ 1938257 h 2978101"/>
                <a:gd name="connsiteX17" fmla="*/ 3226325 w 6654128"/>
                <a:gd name="connsiteY17" fmla="*/ 1594909 h 2978101"/>
                <a:gd name="connsiteX18" fmla="*/ 2903518 w 6654128"/>
                <a:gd name="connsiteY18" fmla="*/ 1376340 h 2978101"/>
                <a:gd name="connsiteX19" fmla="*/ 2764852 w 6654128"/>
                <a:gd name="connsiteY19" fmla="*/ 1157422 h 2978101"/>
                <a:gd name="connsiteX20" fmla="*/ 2322697 w 6654128"/>
                <a:gd name="connsiteY20" fmla="*/ 1025778 h 2978101"/>
                <a:gd name="connsiteX21" fmla="*/ 1667770 w 6654128"/>
                <a:gd name="connsiteY21" fmla="*/ 986005 h 2978101"/>
                <a:gd name="connsiteX22" fmla="*/ 1138915 w 6654128"/>
                <a:gd name="connsiteY22" fmla="*/ 1063059 h 2978101"/>
                <a:gd name="connsiteX23" fmla="*/ 956605 w 6654128"/>
                <a:gd name="connsiteY23" fmla="*/ 1566863 h 2978101"/>
                <a:gd name="connsiteX24" fmla="*/ 432875 w 6654128"/>
                <a:gd name="connsiteY24" fmla="*/ 1514694 h 2978101"/>
                <a:gd name="connsiteX25" fmla="*/ 31525 w 6654128"/>
                <a:gd name="connsiteY25" fmla="*/ 1057203 h 2978101"/>
                <a:gd name="connsiteX26" fmla="*/ 53750 w 6654128"/>
                <a:gd name="connsiteY26" fmla="*/ 492053 h 2978101"/>
                <a:gd name="connsiteX0" fmla="*/ 5858 w 6628461"/>
                <a:gd name="connsiteY0" fmla="*/ 1057203 h 2978101"/>
                <a:gd name="connsiteX1" fmla="*/ 250333 w 6628461"/>
                <a:gd name="connsiteY1" fmla="*/ 365053 h 2978101"/>
                <a:gd name="connsiteX2" fmla="*/ 1282208 w 6628461"/>
                <a:gd name="connsiteY2" fmla="*/ 92003 h 2978101"/>
                <a:gd name="connsiteX3" fmla="*/ 2132255 w 6628461"/>
                <a:gd name="connsiteY3" fmla="*/ 150801 h 2978101"/>
                <a:gd name="connsiteX4" fmla="*/ 2675337 w 6628461"/>
                <a:gd name="connsiteY4" fmla="*/ 1432 h 2978101"/>
                <a:gd name="connsiteX5" fmla="*/ 3516938 w 6628461"/>
                <a:gd name="connsiteY5" fmla="*/ 223391 h 2978101"/>
                <a:gd name="connsiteX6" fmla="*/ 3915114 w 6628461"/>
                <a:gd name="connsiteY6" fmla="*/ 673237 h 2978101"/>
                <a:gd name="connsiteX7" fmla="*/ 4464162 w 6628461"/>
                <a:gd name="connsiteY7" fmla="*/ 966963 h 2978101"/>
                <a:gd name="connsiteX8" fmla="*/ 5440965 w 6628461"/>
                <a:gd name="connsiteY8" fmla="*/ 1460921 h 2978101"/>
                <a:gd name="connsiteX9" fmla="*/ 6221712 w 6628461"/>
                <a:gd name="connsiteY9" fmla="*/ 2032108 h 2978101"/>
                <a:gd name="connsiteX10" fmla="*/ 6619406 w 6628461"/>
                <a:gd name="connsiteY10" fmla="*/ 2303620 h 2978101"/>
                <a:gd name="connsiteX11" fmla="*/ 6628461 w 6628461"/>
                <a:gd name="connsiteY11" fmla="*/ 2978101 h 2978101"/>
                <a:gd name="connsiteX12" fmla="*/ 5861202 w 6628461"/>
                <a:gd name="connsiteY12" fmla="*/ 2773097 h 2978101"/>
                <a:gd name="connsiteX13" fmla="*/ 5220033 w 6628461"/>
                <a:gd name="connsiteY13" fmla="*/ 2619274 h 2978101"/>
                <a:gd name="connsiteX14" fmla="*/ 4632291 w 6628461"/>
                <a:gd name="connsiteY14" fmla="*/ 2722093 h 2978101"/>
                <a:gd name="connsiteX15" fmla="*/ 4014995 w 6628461"/>
                <a:gd name="connsiteY15" fmla="*/ 2504173 h 2978101"/>
                <a:gd name="connsiteX16" fmla="*/ 3664374 w 6628461"/>
                <a:gd name="connsiteY16" fmla="*/ 1938257 h 2978101"/>
                <a:gd name="connsiteX17" fmla="*/ 3200658 w 6628461"/>
                <a:gd name="connsiteY17" fmla="*/ 1594909 h 2978101"/>
                <a:gd name="connsiteX18" fmla="*/ 2877851 w 6628461"/>
                <a:gd name="connsiteY18" fmla="*/ 1376340 h 2978101"/>
                <a:gd name="connsiteX19" fmla="*/ 2739185 w 6628461"/>
                <a:gd name="connsiteY19" fmla="*/ 1157422 h 2978101"/>
                <a:gd name="connsiteX20" fmla="*/ 2297030 w 6628461"/>
                <a:gd name="connsiteY20" fmla="*/ 1025778 h 2978101"/>
                <a:gd name="connsiteX21" fmla="*/ 1642103 w 6628461"/>
                <a:gd name="connsiteY21" fmla="*/ 986005 h 2978101"/>
                <a:gd name="connsiteX22" fmla="*/ 1113248 w 6628461"/>
                <a:gd name="connsiteY22" fmla="*/ 1063059 h 2978101"/>
                <a:gd name="connsiteX23" fmla="*/ 930938 w 6628461"/>
                <a:gd name="connsiteY23" fmla="*/ 1566863 h 2978101"/>
                <a:gd name="connsiteX24" fmla="*/ 407208 w 6628461"/>
                <a:gd name="connsiteY24" fmla="*/ 1514694 h 2978101"/>
                <a:gd name="connsiteX25" fmla="*/ 5858 w 6628461"/>
                <a:gd name="connsiteY25" fmla="*/ 1057203 h 2978101"/>
                <a:gd name="connsiteX0" fmla="*/ 6787 w 6612673"/>
                <a:gd name="connsiteY0" fmla="*/ 891708 h 2978101"/>
                <a:gd name="connsiteX1" fmla="*/ 234545 w 6612673"/>
                <a:gd name="connsiteY1" fmla="*/ 365053 h 2978101"/>
                <a:gd name="connsiteX2" fmla="*/ 1266420 w 6612673"/>
                <a:gd name="connsiteY2" fmla="*/ 92003 h 2978101"/>
                <a:gd name="connsiteX3" fmla="*/ 2116467 w 6612673"/>
                <a:gd name="connsiteY3" fmla="*/ 150801 h 2978101"/>
                <a:gd name="connsiteX4" fmla="*/ 2659549 w 6612673"/>
                <a:gd name="connsiteY4" fmla="*/ 1432 h 2978101"/>
                <a:gd name="connsiteX5" fmla="*/ 3501150 w 6612673"/>
                <a:gd name="connsiteY5" fmla="*/ 223391 h 2978101"/>
                <a:gd name="connsiteX6" fmla="*/ 3899326 w 6612673"/>
                <a:gd name="connsiteY6" fmla="*/ 673237 h 2978101"/>
                <a:gd name="connsiteX7" fmla="*/ 4448374 w 6612673"/>
                <a:gd name="connsiteY7" fmla="*/ 966963 h 2978101"/>
                <a:gd name="connsiteX8" fmla="*/ 5425177 w 6612673"/>
                <a:gd name="connsiteY8" fmla="*/ 1460921 h 2978101"/>
                <a:gd name="connsiteX9" fmla="*/ 6205924 w 6612673"/>
                <a:gd name="connsiteY9" fmla="*/ 2032108 h 2978101"/>
                <a:gd name="connsiteX10" fmla="*/ 6603618 w 6612673"/>
                <a:gd name="connsiteY10" fmla="*/ 2303620 h 2978101"/>
                <a:gd name="connsiteX11" fmla="*/ 6612673 w 6612673"/>
                <a:gd name="connsiteY11" fmla="*/ 2978101 h 2978101"/>
                <a:gd name="connsiteX12" fmla="*/ 5845414 w 6612673"/>
                <a:gd name="connsiteY12" fmla="*/ 2773097 h 2978101"/>
                <a:gd name="connsiteX13" fmla="*/ 5204245 w 6612673"/>
                <a:gd name="connsiteY13" fmla="*/ 2619274 h 2978101"/>
                <a:gd name="connsiteX14" fmla="*/ 4616503 w 6612673"/>
                <a:gd name="connsiteY14" fmla="*/ 2722093 h 2978101"/>
                <a:gd name="connsiteX15" fmla="*/ 3999207 w 6612673"/>
                <a:gd name="connsiteY15" fmla="*/ 2504173 h 2978101"/>
                <a:gd name="connsiteX16" fmla="*/ 3648586 w 6612673"/>
                <a:gd name="connsiteY16" fmla="*/ 1938257 h 2978101"/>
                <a:gd name="connsiteX17" fmla="*/ 3184870 w 6612673"/>
                <a:gd name="connsiteY17" fmla="*/ 1594909 h 2978101"/>
                <a:gd name="connsiteX18" fmla="*/ 2862063 w 6612673"/>
                <a:gd name="connsiteY18" fmla="*/ 1376340 h 2978101"/>
                <a:gd name="connsiteX19" fmla="*/ 2723397 w 6612673"/>
                <a:gd name="connsiteY19" fmla="*/ 1157422 h 2978101"/>
                <a:gd name="connsiteX20" fmla="*/ 2281242 w 6612673"/>
                <a:gd name="connsiteY20" fmla="*/ 1025778 h 2978101"/>
                <a:gd name="connsiteX21" fmla="*/ 1626315 w 6612673"/>
                <a:gd name="connsiteY21" fmla="*/ 986005 h 2978101"/>
                <a:gd name="connsiteX22" fmla="*/ 1097460 w 6612673"/>
                <a:gd name="connsiteY22" fmla="*/ 1063059 h 2978101"/>
                <a:gd name="connsiteX23" fmla="*/ 915150 w 6612673"/>
                <a:gd name="connsiteY23" fmla="*/ 1566863 h 2978101"/>
                <a:gd name="connsiteX24" fmla="*/ 391420 w 6612673"/>
                <a:gd name="connsiteY24" fmla="*/ 1514694 h 2978101"/>
                <a:gd name="connsiteX25" fmla="*/ 6787 w 6612673"/>
                <a:gd name="connsiteY25" fmla="*/ 891708 h 2978101"/>
                <a:gd name="connsiteX0" fmla="*/ 41798 w 6647684"/>
                <a:gd name="connsiteY0" fmla="*/ 891708 h 2978101"/>
                <a:gd name="connsiteX1" fmla="*/ 269556 w 6647684"/>
                <a:gd name="connsiteY1" fmla="*/ 365053 h 2978101"/>
                <a:gd name="connsiteX2" fmla="*/ 1301431 w 6647684"/>
                <a:gd name="connsiteY2" fmla="*/ 92003 h 2978101"/>
                <a:gd name="connsiteX3" fmla="*/ 2151478 w 6647684"/>
                <a:gd name="connsiteY3" fmla="*/ 150801 h 2978101"/>
                <a:gd name="connsiteX4" fmla="*/ 2694560 w 6647684"/>
                <a:gd name="connsiteY4" fmla="*/ 1432 h 2978101"/>
                <a:gd name="connsiteX5" fmla="*/ 3536161 w 6647684"/>
                <a:gd name="connsiteY5" fmla="*/ 223391 h 2978101"/>
                <a:gd name="connsiteX6" fmla="*/ 3934337 w 6647684"/>
                <a:gd name="connsiteY6" fmla="*/ 673237 h 2978101"/>
                <a:gd name="connsiteX7" fmla="*/ 4483385 w 6647684"/>
                <a:gd name="connsiteY7" fmla="*/ 966963 h 2978101"/>
                <a:gd name="connsiteX8" fmla="*/ 5460188 w 6647684"/>
                <a:gd name="connsiteY8" fmla="*/ 1460921 h 2978101"/>
                <a:gd name="connsiteX9" fmla="*/ 6240935 w 6647684"/>
                <a:gd name="connsiteY9" fmla="*/ 2032108 h 2978101"/>
                <a:gd name="connsiteX10" fmla="*/ 6638629 w 6647684"/>
                <a:gd name="connsiteY10" fmla="*/ 2303620 h 2978101"/>
                <a:gd name="connsiteX11" fmla="*/ 6647684 w 6647684"/>
                <a:gd name="connsiteY11" fmla="*/ 2978101 h 2978101"/>
                <a:gd name="connsiteX12" fmla="*/ 5880425 w 6647684"/>
                <a:gd name="connsiteY12" fmla="*/ 2773097 h 2978101"/>
                <a:gd name="connsiteX13" fmla="*/ 5239256 w 6647684"/>
                <a:gd name="connsiteY13" fmla="*/ 2619274 h 2978101"/>
                <a:gd name="connsiteX14" fmla="*/ 4651514 w 6647684"/>
                <a:gd name="connsiteY14" fmla="*/ 2722093 h 2978101"/>
                <a:gd name="connsiteX15" fmla="*/ 4034218 w 6647684"/>
                <a:gd name="connsiteY15" fmla="*/ 2504173 h 2978101"/>
                <a:gd name="connsiteX16" fmla="*/ 3683597 w 6647684"/>
                <a:gd name="connsiteY16" fmla="*/ 1938257 h 2978101"/>
                <a:gd name="connsiteX17" fmla="*/ 3219881 w 6647684"/>
                <a:gd name="connsiteY17" fmla="*/ 1594909 h 2978101"/>
                <a:gd name="connsiteX18" fmla="*/ 2897074 w 6647684"/>
                <a:gd name="connsiteY18" fmla="*/ 1376340 h 2978101"/>
                <a:gd name="connsiteX19" fmla="*/ 2758408 w 6647684"/>
                <a:gd name="connsiteY19" fmla="*/ 1157422 h 2978101"/>
                <a:gd name="connsiteX20" fmla="*/ 2316253 w 6647684"/>
                <a:gd name="connsiteY20" fmla="*/ 1025778 h 2978101"/>
                <a:gd name="connsiteX21" fmla="*/ 1661326 w 6647684"/>
                <a:gd name="connsiteY21" fmla="*/ 986005 h 2978101"/>
                <a:gd name="connsiteX22" fmla="*/ 1132471 w 6647684"/>
                <a:gd name="connsiteY22" fmla="*/ 1063059 h 2978101"/>
                <a:gd name="connsiteX23" fmla="*/ 950161 w 6647684"/>
                <a:gd name="connsiteY23" fmla="*/ 1566863 h 2978101"/>
                <a:gd name="connsiteX24" fmla="*/ 41798 w 6647684"/>
                <a:gd name="connsiteY24" fmla="*/ 891708 h 2978101"/>
                <a:gd name="connsiteX0" fmla="*/ 41798 w 6647684"/>
                <a:gd name="connsiteY0" fmla="*/ 891708 h 2978101"/>
                <a:gd name="connsiteX1" fmla="*/ 269556 w 6647684"/>
                <a:gd name="connsiteY1" fmla="*/ 365053 h 2978101"/>
                <a:gd name="connsiteX2" fmla="*/ 1301431 w 6647684"/>
                <a:gd name="connsiteY2" fmla="*/ 92003 h 2978101"/>
                <a:gd name="connsiteX3" fmla="*/ 2151478 w 6647684"/>
                <a:gd name="connsiteY3" fmla="*/ 150801 h 2978101"/>
                <a:gd name="connsiteX4" fmla="*/ 2694560 w 6647684"/>
                <a:gd name="connsiteY4" fmla="*/ 1432 h 2978101"/>
                <a:gd name="connsiteX5" fmla="*/ 3536161 w 6647684"/>
                <a:gd name="connsiteY5" fmla="*/ 223391 h 2978101"/>
                <a:gd name="connsiteX6" fmla="*/ 3934337 w 6647684"/>
                <a:gd name="connsiteY6" fmla="*/ 673237 h 2978101"/>
                <a:gd name="connsiteX7" fmla="*/ 4483385 w 6647684"/>
                <a:gd name="connsiteY7" fmla="*/ 966963 h 2978101"/>
                <a:gd name="connsiteX8" fmla="*/ 5460188 w 6647684"/>
                <a:gd name="connsiteY8" fmla="*/ 1460921 h 2978101"/>
                <a:gd name="connsiteX9" fmla="*/ 6240935 w 6647684"/>
                <a:gd name="connsiteY9" fmla="*/ 2032108 h 2978101"/>
                <a:gd name="connsiteX10" fmla="*/ 6638629 w 6647684"/>
                <a:gd name="connsiteY10" fmla="*/ 2303620 h 2978101"/>
                <a:gd name="connsiteX11" fmla="*/ 6647684 w 6647684"/>
                <a:gd name="connsiteY11" fmla="*/ 2978101 h 2978101"/>
                <a:gd name="connsiteX12" fmla="*/ 5880425 w 6647684"/>
                <a:gd name="connsiteY12" fmla="*/ 2773097 h 2978101"/>
                <a:gd name="connsiteX13" fmla="*/ 5239256 w 6647684"/>
                <a:gd name="connsiteY13" fmla="*/ 2619274 h 2978101"/>
                <a:gd name="connsiteX14" fmla="*/ 4651514 w 6647684"/>
                <a:gd name="connsiteY14" fmla="*/ 2722093 h 2978101"/>
                <a:gd name="connsiteX15" fmla="*/ 4034218 w 6647684"/>
                <a:gd name="connsiteY15" fmla="*/ 2504173 h 2978101"/>
                <a:gd name="connsiteX16" fmla="*/ 3683597 w 6647684"/>
                <a:gd name="connsiteY16" fmla="*/ 1938257 h 2978101"/>
                <a:gd name="connsiteX17" fmla="*/ 3219881 w 6647684"/>
                <a:gd name="connsiteY17" fmla="*/ 1594909 h 2978101"/>
                <a:gd name="connsiteX18" fmla="*/ 2897074 w 6647684"/>
                <a:gd name="connsiteY18" fmla="*/ 1376340 h 2978101"/>
                <a:gd name="connsiteX19" fmla="*/ 2758408 w 6647684"/>
                <a:gd name="connsiteY19" fmla="*/ 1157422 h 2978101"/>
                <a:gd name="connsiteX20" fmla="*/ 2316253 w 6647684"/>
                <a:gd name="connsiteY20" fmla="*/ 1025778 h 2978101"/>
                <a:gd name="connsiteX21" fmla="*/ 1661326 w 6647684"/>
                <a:gd name="connsiteY21" fmla="*/ 986005 h 2978101"/>
                <a:gd name="connsiteX22" fmla="*/ 1132471 w 6647684"/>
                <a:gd name="connsiteY22" fmla="*/ 1063059 h 2978101"/>
                <a:gd name="connsiteX23" fmla="*/ 950161 w 6647684"/>
                <a:gd name="connsiteY23" fmla="*/ 1566863 h 2978101"/>
                <a:gd name="connsiteX24" fmla="*/ 41798 w 6647684"/>
                <a:gd name="connsiteY24" fmla="*/ 891708 h 2978101"/>
                <a:gd name="connsiteX0" fmla="*/ 30910 w 6636796"/>
                <a:gd name="connsiteY0" fmla="*/ 891708 h 2978101"/>
                <a:gd name="connsiteX1" fmla="*/ 258668 w 6636796"/>
                <a:gd name="connsiteY1" fmla="*/ 365053 h 2978101"/>
                <a:gd name="connsiteX2" fmla="*/ 1290543 w 6636796"/>
                <a:gd name="connsiteY2" fmla="*/ 92003 h 2978101"/>
                <a:gd name="connsiteX3" fmla="*/ 2140590 w 6636796"/>
                <a:gd name="connsiteY3" fmla="*/ 150801 h 2978101"/>
                <a:gd name="connsiteX4" fmla="*/ 2683672 w 6636796"/>
                <a:gd name="connsiteY4" fmla="*/ 1432 h 2978101"/>
                <a:gd name="connsiteX5" fmla="*/ 3525273 w 6636796"/>
                <a:gd name="connsiteY5" fmla="*/ 223391 h 2978101"/>
                <a:gd name="connsiteX6" fmla="*/ 3923449 w 6636796"/>
                <a:gd name="connsiteY6" fmla="*/ 673237 h 2978101"/>
                <a:gd name="connsiteX7" fmla="*/ 4472497 w 6636796"/>
                <a:gd name="connsiteY7" fmla="*/ 966963 h 2978101"/>
                <a:gd name="connsiteX8" fmla="*/ 5449300 w 6636796"/>
                <a:gd name="connsiteY8" fmla="*/ 1460921 h 2978101"/>
                <a:gd name="connsiteX9" fmla="*/ 6230047 w 6636796"/>
                <a:gd name="connsiteY9" fmla="*/ 2032108 h 2978101"/>
                <a:gd name="connsiteX10" fmla="*/ 6627741 w 6636796"/>
                <a:gd name="connsiteY10" fmla="*/ 2303620 h 2978101"/>
                <a:gd name="connsiteX11" fmla="*/ 6636796 w 6636796"/>
                <a:gd name="connsiteY11" fmla="*/ 2978101 h 2978101"/>
                <a:gd name="connsiteX12" fmla="*/ 5869537 w 6636796"/>
                <a:gd name="connsiteY12" fmla="*/ 2773097 h 2978101"/>
                <a:gd name="connsiteX13" fmla="*/ 5228368 w 6636796"/>
                <a:gd name="connsiteY13" fmla="*/ 2619274 h 2978101"/>
                <a:gd name="connsiteX14" fmla="*/ 4640626 w 6636796"/>
                <a:gd name="connsiteY14" fmla="*/ 2722093 h 2978101"/>
                <a:gd name="connsiteX15" fmla="*/ 4023330 w 6636796"/>
                <a:gd name="connsiteY15" fmla="*/ 2504173 h 2978101"/>
                <a:gd name="connsiteX16" fmla="*/ 3672709 w 6636796"/>
                <a:gd name="connsiteY16" fmla="*/ 1938257 h 2978101"/>
                <a:gd name="connsiteX17" fmla="*/ 3208993 w 6636796"/>
                <a:gd name="connsiteY17" fmla="*/ 1594909 h 2978101"/>
                <a:gd name="connsiteX18" fmla="*/ 2886186 w 6636796"/>
                <a:gd name="connsiteY18" fmla="*/ 1376340 h 2978101"/>
                <a:gd name="connsiteX19" fmla="*/ 2747520 w 6636796"/>
                <a:gd name="connsiteY19" fmla="*/ 1157422 h 2978101"/>
                <a:gd name="connsiteX20" fmla="*/ 2305365 w 6636796"/>
                <a:gd name="connsiteY20" fmla="*/ 1025778 h 2978101"/>
                <a:gd name="connsiteX21" fmla="*/ 1650438 w 6636796"/>
                <a:gd name="connsiteY21" fmla="*/ 986005 h 2978101"/>
                <a:gd name="connsiteX22" fmla="*/ 1121583 w 6636796"/>
                <a:gd name="connsiteY22" fmla="*/ 1063059 h 2978101"/>
                <a:gd name="connsiteX23" fmla="*/ 783808 w 6636796"/>
                <a:gd name="connsiteY23" fmla="*/ 1652118 h 2978101"/>
                <a:gd name="connsiteX24" fmla="*/ 30910 w 6636796"/>
                <a:gd name="connsiteY24" fmla="*/ 891708 h 2978101"/>
                <a:gd name="connsiteX0" fmla="*/ 30910 w 6636796"/>
                <a:gd name="connsiteY0" fmla="*/ 891708 h 2978101"/>
                <a:gd name="connsiteX1" fmla="*/ 258668 w 6636796"/>
                <a:gd name="connsiteY1" fmla="*/ 365053 h 2978101"/>
                <a:gd name="connsiteX2" fmla="*/ 1290543 w 6636796"/>
                <a:gd name="connsiteY2" fmla="*/ 92003 h 2978101"/>
                <a:gd name="connsiteX3" fmla="*/ 2140590 w 6636796"/>
                <a:gd name="connsiteY3" fmla="*/ 150801 h 2978101"/>
                <a:gd name="connsiteX4" fmla="*/ 2683672 w 6636796"/>
                <a:gd name="connsiteY4" fmla="*/ 1432 h 2978101"/>
                <a:gd name="connsiteX5" fmla="*/ 3525273 w 6636796"/>
                <a:gd name="connsiteY5" fmla="*/ 223391 h 2978101"/>
                <a:gd name="connsiteX6" fmla="*/ 3923449 w 6636796"/>
                <a:gd name="connsiteY6" fmla="*/ 673237 h 2978101"/>
                <a:gd name="connsiteX7" fmla="*/ 4472497 w 6636796"/>
                <a:gd name="connsiteY7" fmla="*/ 966963 h 2978101"/>
                <a:gd name="connsiteX8" fmla="*/ 5449300 w 6636796"/>
                <a:gd name="connsiteY8" fmla="*/ 1460921 h 2978101"/>
                <a:gd name="connsiteX9" fmla="*/ 6230047 w 6636796"/>
                <a:gd name="connsiteY9" fmla="*/ 2032108 h 2978101"/>
                <a:gd name="connsiteX10" fmla="*/ 6627741 w 6636796"/>
                <a:gd name="connsiteY10" fmla="*/ 2303620 h 2978101"/>
                <a:gd name="connsiteX11" fmla="*/ 6636796 w 6636796"/>
                <a:gd name="connsiteY11" fmla="*/ 2978101 h 2978101"/>
                <a:gd name="connsiteX12" fmla="*/ 5869537 w 6636796"/>
                <a:gd name="connsiteY12" fmla="*/ 2773097 h 2978101"/>
                <a:gd name="connsiteX13" fmla="*/ 5228368 w 6636796"/>
                <a:gd name="connsiteY13" fmla="*/ 2619274 h 2978101"/>
                <a:gd name="connsiteX14" fmla="*/ 4640626 w 6636796"/>
                <a:gd name="connsiteY14" fmla="*/ 2722093 h 2978101"/>
                <a:gd name="connsiteX15" fmla="*/ 4023330 w 6636796"/>
                <a:gd name="connsiteY15" fmla="*/ 2504173 h 2978101"/>
                <a:gd name="connsiteX16" fmla="*/ 3672709 w 6636796"/>
                <a:gd name="connsiteY16" fmla="*/ 1938257 h 2978101"/>
                <a:gd name="connsiteX17" fmla="*/ 3208993 w 6636796"/>
                <a:gd name="connsiteY17" fmla="*/ 1594909 h 2978101"/>
                <a:gd name="connsiteX18" fmla="*/ 2886186 w 6636796"/>
                <a:gd name="connsiteY18" fmla="*/ 1376340 h 2978101"/>
                <a:gd name="connsiteX19" fmla="*/ 2747520 w 6636796"/>
                <a:gd name="connsiteY19" fmla="*/ 1157422 h 2978101"/>
                <a:gd name="connsiteX20" fmla="*/ 2305365 w 6636796"/>
                <a:gd name="connsiteY20" fmla="*/ 1025778 h 2978101"/>
                <a:gd name="connsiteX21" fmla="*/ 1650438 w 6636796"/>
                <a:gd name="connsiteY21" fmla="*/ 986005 h 2978101"/>
                <a:gd name="connsiteX22" fmla="*/ 1121583 w 6636796"/>
                <a:gd name="connsiteY22" fmla="*/ 1063059 h 2978101"/>
                <a:gd name="connsiteX23" fmla="*/ 783808 w 6636796"/>
                <a:gd name="connsiteY23" fmla="*/ 1652118 h 2978101"/>
                <a:gd name="connsiteX24" fmla="*/ 30910 w 6636796"/>
                <a:gd name="connsiteY24" fmla="*/ 891708 h 2978101"/>
                <a:gd name="connsiteX0" fmla="*/ 37559 w 6643445"/>
                <a:gd name="connsiteY0" fmla="*/ 891708 h 2978101"/>
                <a:gd name="connsiteX1" fmla="*/ 265317 w 6643445"/>
                <a:gd name="connsiteY1" fmla="*/ 365053 h 2978101"/>
                <a:gd name="connsiteX2" fmla="*/ 1297192 w 6643445"/>
                <a:gd name="connsiteY2" fmla="*/ 92003 h 2978101"/>
                <a:gd name="connsiteX3" fmla="*/ 2147239 w 6643445"/>
                <a:gd name="connsiteY3" fmla="*/ 150801 h 2978101"/>
                <a:gd name="connsiteX4" fmla="*/ 2690321 w 6643445"/>
                <a:gd name="connsiteY4" fmla="*/ 1432 h 2978101"/>
                <a:gd name="connsiteX5" fmla="*/ 3531922 w 6643445"/>
                <a:gd name="connsiteY5" fmla="*/ 223391 h 2978101"/>
                <a:gd name="connsiteX6" fmla="*/ 3930098 w 6643445"/>
                <a:gd name="connsiteY6" fmla="*/ 673237 h 2978101"/>
                <a:gd name="connsiteX7" fmla="*/ 4479146 w 6643445"/>
                <a:gd name="connsiteY7" fmla="*/ 966963 h 2978101"/>
                <a:gd name="connsiteX8" fmla="*/ 5455949 w 6643445"/>
                <a:gd name="connsiteY8" fmla="*/ 1460921 h 2978101"/>
                <a:gd name="connsiteX9" fmla="*/ 6236696 w 6643445"/>
                <a:gd name="connsiteY9" fmla="*/ 2032108 h 2978101"/>
                <a:gd name="connsiteX10" fmla="*/ 6634390 w 6643445"/>
                <a:gd name="connsiteY10" fmla="*/ 2303620 h 2978101"/>
                <a:gd name="connsiteX11" fmla="*/ 6643445 w 6643445"/>
                <a:gd name="connsiteY11" fmla="*/ 2978101 h 2978101"/>
                <a:gd name="connsiteX12" fmla="*/ 5876186 w 6643445"/>
                <a:gd name="connsiteY12" fmla="*/ 2773097 h 2978101"/>
                <a:gd name="connsiteX13" fmla="*/ 5235017 w 6643445"/>
                <a:gd name="connsiteY13" fmla="*/ 2619274 h 2978101"/>
                <a:gd name="connsiteX14" fmla="*/ 4647275 w 6643445"/>
                <a:gd name="connsiteY14" fmla="*/ 2722093 h 2978101"/>
                <a:gd name="connsiteX15" fmla="*/ 4029979 w 6643445"/>
                <a:gd name="connsiteY15" fmla="*/ 2504173 h 2978101"/>
                <a:gd name="connsiteX16" fmla="*/ 3679358 w 6643445"/>
                <a:gd name="connsiteY16" fmla="*/ 1938257 h 2978101"/>
                <a:gd name="connsiteX17" fmla="*/ 3215642 w 6643445"/>
                <a:gd name="connsiteY17" fmla="*/ 1594909 h 2978101"/>
                <a:gd name="connsiteX18" fmla="*/ 2892835 w 6643445"/>
                <a:gd name="connsiteY18" fmla="*/ 1376340 h 2978101"/>
                <a:gd name="connsiteX19" fmla="*/ 2754169 w 6643445"/>
                <a:gd name="connsiteY19" fmla="*/ 1157422 h 2978101"/>
                <a:gd name="connsiteX20" fmla="*/ 2312014 w 6643445"/>
                <a:gd name="connsiteY20" fmla="*/ 1025778 h 2978101"/>
                <a:gd name="connsiteX21" fmla="*/ 1657087 w 6643445"/>
                <a:gd name="connsiteY21" fmla="*/ 986005 h 2978101"/>
                <a:gd name="connsiteX22" fmla="*/ 1128232 w 6643445"/>
                <a:gd name="connsiteY22" fmla="*/ 1063059 h 2978101"/>
                <a:gd name="connsiteX23" fmla="*/ 885742 w 6643445"/>
                <a:gd name="connsiteY23" fmla="*/ 1591938 h 2978101"/>
                <a:gd name="connsiteX24" fmla="*/ 37559 w 6643445"/>
                <a:gd name="connsiteY24" fmla="*/ 891708 h 2978101"/>
                <a:gd name="connsiteX0" fmla="*/ 51058 w 6656944"/>
                <a:gd name="connsiteY0" fmla="*/ 891708 h 2978101"/>
                <a:gd name="connsiteX1" fmla="*/ 278816 w 6656944"/>
                <a:gd name="connsiteY1" fmla="*/ 365053 h 2978101"/>
                <a:gd name="connsiteX2" fmla="*/ 1310691 w 6656944"/>
                <a:gd name="connsiteY2" fmla="*/ 92003 h 2978101"/>
                <a:gd name="connsiteX3" fmla="*/ 2160738 w 6656944"/>
                <a:gd name="connsiteY3" fmla="*/ 150801 h 2978101"/>
                <a:gd name="connsiteX4" fmla="*/ 2703820 w 6656944"/>
                <a:gd name="connsiteY4" fmla="*/ 1432 h 2978101"/>
                <a:gd name="connsiteX5" fmla="*/ 3545421 w 6656944"/>
                <a:gd name="connsiteY5" fmla="*/ 223391 h 2978101"/>
                <a:gd name="connsiteX6" fmla="*/ 3943597 w 6656944"/>
                <a:gd name="connsiteY6" fmla="*/ 673237 h 2978101"/>
                <a:gd name="connsiteX7" fmla="*/ 4492645 w 6656944"/>
                <a:gd name="connsiteY7" fmla="*/ 966963 h 2978101"/>
                <a:gd name="connsiteX8" fmla="*/ 5469448 w 6656944"/>
                <a:gd name="connsiteY8" fmla="*/ 1460921 h 2978101"/>
                <a:gd name="connsiteX9" fmla="*/ 6250195 w 6656944"/>
                <a:gd name="connsiteY9" fmla="*/ 2032108 h 2978101"/>
                <a:gd name="connsiteX10" fmla="*/ 6647889 w 6656944"/>
                <a:gd name="connsiteY10" fmla="*/ 2303620 h 2978101"/>
                <a:gd name="connsiteX11" fmla="*/ 6656944 w 6656944"/>
                <a:gd name="connsiteY11" fmla="*/ 2978101 h 2978101"/>
                <a:gd name="connsiteX12" fmla="*/ 5889685 w 6656944"/>
                <a:gd name="connsiteY12" fmla="*/ 2773097 h 2978101"/>
                <a:gd name="connsiteX13" fmla="*/ 5248516 w 6656944"/>
                <a:gd name="connsiteY13" fmla="*/ 2619274 h 2978101"/>
                <a:gd name="connsiteX14" fmla="*/ 4660774 w 6656944"/>
                <a:gd name="connsiteY14" fmla="*/ 2722093 h 2978101"/>
                <a:gd name="connsiteX15" fmla="*/ 4043478 w 6656944"/>
                <a:gd name="connsiteY15" fmla="*/ 2504173 h 2978101"/>
                <a:gd name="connsiteX16" fmla="*/ 3692857 w 6656944"/>
                <a:gd name="connsiteY16" fmla="*/ 1938257 h 2978101"/>
                <a:gd name="connsiteX17" fmla="*/ 3229141 w 6656944"/>
                <a:gd name="connsiteY17" fmla="*/ 1594909 h 2978101"/>
                <a:gd name="connsiteX18" fmla="*/ 2906334 w 6656944"/>
                <a:gd name="connsiteY18" fmla="*/ 1376340 h 2978101"/>
                <a:gd name="connsiteX19" fmla="*/ 2767668 w 6656944"/>
                <a:gd name="connsiteY19" fmla="*/ 1157422 h 2978101"/>
                <a:gd name="connsiteX20" fmla="*/ 2325513 w 6656944"/>
                <a:gd name="connsiteY20" fmla="*/ 1025778 h 2978101"/>
                <a:gd name="connsiteX21" fmla="*/ 1670586 w 6656944"/>
                <a:gd name="connsiteY21" fmla="*/ 986005 h 2978101"/>
                <a:gd name="connsiteX22" fmla="*/ 1141731 w 6656944"/>
                <a:gd name="connsiteY22" fmla="*/ 1063059 h 2978101"/>
                <a:gd name="connsiteX23" fmla="*/ 899241 w 6656944"/>
                <a:gd name="connsiteY23" fmla="*/ 1591938 h 2978101"/>
                <a:gd name="connsiteX24" fmla="*/ 51058 w 6656944"/>
                <a:gd name="connsiteY24" fmla="*/ 891708 h 2978101"/>
                <a:gd name="connsiteX0" fmla="*/ 38265 w 6644151"/>
                <a:gd name="connsiteY0" fmla="*/ 891708 h 2978101"/>
                <a:gd name="connsiteX1" fmla="*/ 266023 w 6644151"/>
                <a:gd name="connsiteY1" fmla="*/ 365053 h 2978101"/>
                <a:gd name="connsiteX2" fmla="*/ 1297898 w 6644151"/>
                <a:gd name="connsiteY2" fmla="*/ 92003 h 2978101"/>
                <a:gd name="connsiteX3" fmla="*/ 2147945 w 6644151"/>
                <a:gd name="connsiteY3" fmla="*/ 150801 h 2978101"/>
                <a:gd name="connsiteX4" fmla="*/ 2691027 w 6644151"/>
                <a:gd name="connsiteY4" fmla="*/ 1432 h 2978101"/>
                <a:gd name="connsiteX5" fmla="*/ 3532628 w 6644151"/>
                <a:gd name="connsiteY5" fmla="*/ 223391 h 2978101"/>
                <a:gd name="connsiteX6" fmla="*/ 3930804 w 6644151"/>
                <a:gd name="connsiteY6" fmla="*/ 673237 h 2978101"/>
                <a:gd name="connsiteX7" fmla="*/ 4479852 w 6644151"/>
                <a:gd name="connsiteY7" fmla="*/ 966963 h 2978101"/>
                <a:gd name="connsiteX8" fmla="*/ 5456655 w 6644151"/>
                <a:gd name="connsiteY8" fmla="*/ 1460921 h 2978101"/>
                <a:gd name="connsiteX9" fmla="*/ 6237402 w 6644151"/>
                <a:gd name="connsiteY9" fmla="*/ 2032108 h 2978101"/>
                <a:gd name="connsiteX10" fmla="*/ 6635096 w 6644151"/>
                <a:gd name="connsiteY10" fmla="*/ 2303620 h 2978101"/>
                <a:gd name="connsiteX11" fmla="*/ 6644151 w 6644151"/>
                <a:gd name="connsiteY11" fmla="*/ 2978101 h 2978101"/>
                <a:gd name="connsiteX12" fmla="*/ 5876892 w 6644151"/>
                <a:gd name="connsiteY12" fmla="*/ 2773097 h 2978101"/>
                <a:gd name="connsiteX13" fmla="*/ 5235723 w 6644151"/>
                <a:gd name="connsiteY13" fmla="*/ 2619274 h 2978101"/>
                <a:gd name="connsiteX14" fmla="*/ 4647981 w 6644151"/>
                <a:gd name="connsiteY14" fmla="*/ 2722093 h 2978101"/>
                <a:gd name="connsiteX15" fmla="*/ 4030685 w 6644151"/>
                <a:gd name="connsiteY15" fmla="*/ 2504173 h 2978101"/>
                <a:gd name="connsiteX16" fmla="*/ 3680064 w 6644151"/>
                <a:gd name="connsiteY16" fmla="*/ 1938257 h 2978101"/>
                <a:gd name="connsiteX17" fmla="*/ 3216348 w 6644151"/>
                <a:gd name="connsiteY17" fmla="*/ 1594909 h 2978101"/>
                <a:gd name="connsiteX18" fmla="*/ 2893541 w 6644151"/>
                <a:gd name="connsiteY18" fmla="*/ 1376340 h 2978101"/>
                <a:gd name="connsiteX19" fmla="*/ 2754875 w 6644151"/>
                <a:gd name="connsiteY19" fmla="*/ 1157422 h 2978101"/>
                <a:gd name="connsiteX20" fmla="*/ 2312720 w 6644151"/>
                <a:gd name="connsiteY20" fmla="*/ 1025778 h 2978101"/>
                <a:gd name="connsiteX21" fmla="*/ 1657793 w 6644151"/>
                <a:gd name="connsiteY21" fmla="*/ 986005 h 2978101"/>
                <a:gd name="connsiteX22" fmla="*/ 1128938 w 6644151"/>
                <a:gd name="connsiteY22" fmla="*/ 1063059 h 2978101"/>
                <a:gd name="connsiteX23" fmla="*/ 886448 w 6644151"/>
                <a:gd name="connsiteY23" fmla="*/ 1591938 h 2978101"/>
                <a:gd name="connsiteX24" fmla="*/ 38265 w 6644151"/>
                <a:gd name="connsiteY24" fmla="*/ 891708 h 2978101"/>
                <a:gd name="connsiteX0" fmla="*/ 33350 w 6639236"/>
                <a:gd name="connsiteY0" fmla="*/ 891708 h 2978101"/>
                <a:gd name="connsiteX1" fmla="*/ 261108 w 6639236"/>
                <a:gd name="connsiteY1" fmla="*/ 365053 h 2978101"/>
                <a:gd name="connsiteX2" fmla="*/ 1292983 w 6639236"/>
                <a:gd name="connsiteY2" fmla="*/ 92003 h 2978101"/>
                <a:gd name="connsiteX3" fmla="*/ 2143030 w 6639236"/>
                <a:gd name="connsiteY3" fmla="*/ 150801 h 2978101"/>
                <a:gd name="connsiteX4" fmla="*/ 2686112 w 6639236"/>
                <a:gd name="connsiteY4" fmla="*/ 1432 h 2978101"/>
                <a:gd name="connsiteX5" fmla="*/ 3527713 w 6639236"/>
                <a:gd name="connsiteY5" fmla="*/ 223391 h 2978101"/>
                <a:gd name="connsiteX6" fmla="*/ 3925889 w 6639236"/>
                <a:gd name="connsiteY6" fmla="*/ 673237 h 2978101"/>
                <a:gd name="connsiteX7" fmla="*/ 4474937 w 6639236"/>
                <a:gd name="connsiteY7" fmla="*/ 966963 h 2978101"/>
                <a:gd name="connsiteX8" fmla="*/ 5451740 w 6639236"/>
                <a:gd name="connsiteY8" fmla="*/ 1460921 h 2978101"/>
                <a:gd name="connsiteX9" fmla="*/ 6232487 w 6639236"/>
                <a:gd name="connsiteY9" fmla="*/ 2032108 h 2978101"/>
                <a:gd name="connsiteX10" fmla="*/ 6630181 w 6639236"/>
                <a:gd name="connsiteY10" fmla="*/ 2303620 h 2978101"/>
                <a:gd name="connsiteX11" fmla="*/ 6639236 w 6639236"/>
                <a:gd name="connsiteY11" fmla="*/ 2978101 h 2978101"/>
                <a:gd name="connsiteX12" fmla="*/ 5871977 w 6639236"/>
                <a:gd name="connsiteY12" fmla="*/ 2773097 h 2978101"/>
                <a:gd name="connsiteX13" fmla="*/ 5230808 w 6639236"/>
                <a:gd name="connsiteY13" fmla="*/ 2619274 h 2978101"/>
                <a:gd name="connsiteX14" fmla="*/ 4643066 w 6639236"/>
                <a:gd name="connsiteY14" fmla="*/ 2722093 h 2978101"/>
                <a:gd name="connsiteX15" fmla="*/ 4025770 w 6639236"/>
                <a:gd name="connsiteY15" fmla="*/ 2504173 h 2978101"/>
                <a:gd name="connsiteX16" fmla="*/ 3675149 w 6639236"/>
                <a:gd name="connsiteY16" fmla="*/ 1938257 h 2978101"/>
                <a:gd name="connsiteX17" fmla="*/ 3211433 w 6639236"/>
                <a:gd name="connsiteY17" fmla="*/ 1594909 h 2978101"/>
                <a:gd name="connsiteX18" fmla="*/ 2888626 w 6639236"/>
                <a:gd name="connsiteY18" fmla="*/ 1376340 h 2978101"/>
                <a:gd name="connsiteX19" fmla="*/ 2749960 w 6639236"/>
                <a:gd name="connsiteY19" fmla="*/ 1157422 h 2978101"/>
                <a:gd name="connsiteX20" fmla="*/ 2307805 w 6639236"/>
                <a:gd name="connsiteY20" fmla="*/ 1025778 h 2978101"/>
                <a:gd name="connsiteX21" fmla="*/ 1652878 w 6639236"/>
                <a:gd name="connsiteY21" fmla="*/ 986005 h 2978101"/>
                <a:gd name="connsiteX22" fmla="*/ 1124023 w 6639236"/>
                <a:gd name="connsiteY22" fmla="*/ 1063059 h 2978101"/>
                <a:gd name="connsiteX23" fmla="*/ 881533 w 6639236"/>
                <a:gd name="connsiteY23" fmla="*/ 1591938 h 2978101"/>
                <a:gd name="connsiteX24" fmla="*/ 33350 w 6639236"/>
                <a:gd name="connsiteY24" fmla="*/ 891708 h 2978101"/>
                <a:gd name="connsiteX0" fmla="*/ 37513 w 6643399"/>
                <a:gd name="connsiteY0" fmla="*/ 891708 h 2978101"/>
                <a:gd name="connsiteX1" fmla="*/ 265271 w 6643399"/>
                <a:gd name="connsiteY1" fmla="*/ 365053 h 2978101"/>
                <a:gd name="connsiteX2" fmla="*/ 1297146 w 6643399"/>
                <a:gd name="connsiteY2" fmla="*/ 92003 h 2978101"/>
                <a:gd name="connsiteX3" fmla="*/ 2147193 w 6643399"/>
                <a:gd name="connsiteY3" fmla="*/ 150801 h 2978101"/>
                <a:gd name="connsiteX4" fmla="*/ 2690275 w 6643399"/>
                <a:gd name="connsiteY4" fmla="*/ 1432 h 2978101"/>
                <a:gd name="connsiteX5" fmla="*/ 3531876 w 6643399"/>
                <a:gd name="connsiteY5" fmla="*/ 223391 h 2978101"/>
                <a:gd name="connsiteX6" fmla="*/ 3930052 w 6643399"/>
                <a:gd name="connsiteY6" fmla="*/ 673237 h 2978101"/>
                <a:gd name="connsiteX7" fmla="*/ 4479100 w 6643399"/>
                <a:gd name="connsiteY7" fmla="*/ 966963 h 2978101"/>
                <a:gd name="connsiteX8" fmla="*/ 5455903 w 6643399"/>
                <a:gd name="connsiteY8" fmla="*/ 1460921 h 2978101"/>
                <a:gd name="connsiteX9" fmla="*/ 6236650 w 6643399"/>
                <a:gd name="connsiteY9" fmla="*/ 2032108 h 2978101"/>
                <a:gd name="connsiteX10" fmla="*/ 6634344 w 6643399"/>
                <a:gd name="connsiteY10" fmla="*/ 2303620 h 2978101"/>
                <a:gd name="connsiteX11" fmla="*/ 6643399 w 6643399"/>
                <a:gd name="connsiteY11" fmla="*/ 2978101 h 2978101"/>
                <a:gd name="connsiteX12" fmla="*/ 5876140 w 6643399"/>
                <a:gd name="connsiteY12" fmla="*/ 2773097 h 2978101"/>
                <a:gd name="connsiteX13" fmla="*/ 5234971 w 6643399"/>
                <a:gd name="connsiteY13" fmla="*/ 2619274 h 2978101"/>
                <a:gd name="connsiteX14" fmla="*/ 4647229 w 6643399"/>
                <a:gd name="connsiteY14" fmla="*/ 2722093 h 2978101"/>
                <a:gd name="connsiteX15" fmla="*/ 4029933 w 6643399"/>
                <a:gd name="connsiteY15" fmla="*/ 2504173 h 2978101"/>
                <a:gd name="connsiteX16" fmla="*/ 3679312 w 6643399"/>
                <a:gd name="connsiteY16" fmla="*/ 1938257 h 2978101"/>
                <a:gd name="connsiteX17" fmla="*/ 3215596 w 6643399"/>
                <a:gd name="connsiteY17" fmla="*/ 1594909 h 2978101"/>
                <a:gd name="connsiteX18" fmla="*/ 2892789 w 6643399"/>
                <a:gd name="connsiteY18" fmla="*/ 1376340 h 2978101"/>
                <a:gd name="connsiteX19" fmla="*/ 2754123 w 6643399"/>
                <a:gd name="connsiteY19" fmla="*/ 1157422 h 2978101"/>
                <a:gd name="connsiteX20" fmla="*/ 2311968 w 6643399"/>
                <a:gd name="connsiteY20" fmla="*/ 1025778 h 2978101"/>
                <a:gd name="connsiteX21" fmla="*/ 1657041 w 6643399"/>
                <a:gd name="connsiteY21" fmla="*/ 986005 h 2978101"/>
                <a:gd name="connsiteX22" fmla="*/ 1128186 w 6643399"/>
                <a:gd name="connsiteY22" fmla="*/ 1063059 h 2978101"/>
                <a:gd name="connsiteX23" fmla="*/ 885696 w 6643399"/>
                <a:gd name="connsiteY23" fmla="*/ 1591938 h 2978101"/>
                <a:gd name="connsiteX24" fmla="*/ 37513 w 6643399"/>
                <a:gd name="connsiteY24" fmla="*/ 891708 h 2978101"/>
                <a:gd name="connsiteX0" fmla="*/ 33920 w 6639806"/>
                <a:gd name="connsiteY0" fmla="*/ 891708 h 2978101"/>
                <a:gd name="connsiteX1" fmla="*/ 261678 w 6639806"/>
                <a:gd name="connsiteY1" fmla="*/ 365053 h 2978101"/>
                <a:gd name="connsiteX2" fmla="*/ 1318628 w 6639806"/>
                <a:gd name="connsiteY2" fmla="*/ 113735 h 2978101"/>
                <a:gd name="connsiteX3" fmla="*/ 2143600 w 6639806"/>
                <a:gd name="connsiteY3" fmla="*/ 150801 h 2978101"/>
                <a:gd name="connsiteX4" fmla="*/ 2686682 w 6639806"/>
                <a:gd name="connsiteY4" fmla="*/ 1432 h 2978101"/>
                <a:gd name="connsiteX5" fmla="*/ 3528283 w 6639806"/>
                <a:gd name="connsiteY5" fmla="*/ 223391 h 2978101"/>
                <a:gd name="connsiteX6" fmla="*/ 3926459 w 6639806"/>
                <a:gd name="connsiteY6" fmla="*/ 673237 h 2978101"/>
                <a:gd name="connsiteX7" fmla="*/ 4475507 w 6639806"/>
                <a:gd name="connsiteY7" fmla="*/ 966963 h 2978101"/>
                <a:gd name="connsiteX8" fmla="*/ 5452310 w 6639806"/>
                <a:gd name="connsiteY8" fmla="*/ 1460921 h 2978101"/>
                <a:gd name="connsiteX9" fmla="*/ 6233057 w 6639806"/>
                <a:gd name="connsiteY9" fmla="*/ 2032108 h 2978101"/>
                <a:gd name="connsiteX10" fmla="*/ 6630751 w 6639806"/>
                <a:gd name="connsiteY10" fmla="*/ 2303620 h 2978101"/>
                <a:gd name="connsiteX11" fmla="*/ 6639806 w 6639806"/>
                <a:gd name="connsiteY11" fmla="*/ 2978101 h 2978101"/>
                <a:gd name="connsiteX12" fmla="*/ 5872547 w 6639806"/>
                <a:gd name="connsiteY12" fmla="*/ 2773097 h 2978101"/>
                <a:gd name="connsiteX13" fmla="*/ 5231378 w 6639806"/>
                <a:gd name="connsiteY13" fmla="*/ 2619274 h 2978101"/>
                <a:gd name="connsiteX14" fmla="*/ 4643636 w 6639806"/>
                <a:gd name="connsiteY14" fmla="*/ 2722093 h 2978101"/>
                <a:gd name="connsiteX15" fmla="*/ 4026340 w 6639806"/>
                <a:gd name="connsiteY15" fmla="*/ 2504173 h 2978101"/>
                <a:gd name="connsiteX16" fmla="*/ 3675719 w 6639806"/>
                <a:gd name="connsiteY16" fmla="*/ 1938257 h 2978101"/>
                <a:gd name="connsiteX17" fmla="*/ 3212003 w 6639806"/>
                <a:gd name="connsiteY17" fmla="*/ 1594909 h 2978101"/>
                <a:gd name="connsiteX18" fmla="*/ 2889196 w 6639806"/>
                <a:gd name="connsiteY18" fmla="*/ 1376340 h 2978101"/>
                <a:gd name="connsiteX19" fmla="*/ 2750530 w 6639806"/>
                <a:gd name="connsiteY19" fmla="*/ 1157422 h 2978101"/>
                <a:gd name="connsiteX20" fmla="*/ 2308375 w 6639806"/>
                <a:gd name="connsiteY20" fmla="*/ 1025778 h 2978101"/>
                <a:gd name="connsiteX21" fmla="*/ 1653448 w 6639806"/>
                <a:gd name="connsiteY21" fmla="*/ 986005 h 2978101"/>
                <a:gd name="connsiteX22" fmla="*/ 1124593 w 6639806"/>
                <a:gd name="connsiteY22" fmla="*/ 1063059 h 2978101"/>
                <a:gd name="connsiteX23" fmla="*/ 882103 w 6639806"/>
                <a:gd name="connsiteY23" fmla="*/ 1591938 h 2978101"/>
                <a:gd name="connsiteX24" fmla="*/ 33920 w 6639806"/>
                <a:gd name="connsiteY24" fmla="*/ 891708 h 2978101"/>
                <a:gd name="connsiteX0" fmla="*/ 33920 w 6639806"/>
                <a:gd name="connsiteY0" fmla="*/ 891708 h 2978101"/>
                <a:gd name="connsiteX1" fmla="*/ 261678 w 6639806"/>
                <a:gd name="connsiteY1" fmla="*/ 365053 h 2978101"/>
                <a:gd name="connsiteX2" fmla="*/ 1318628 w 6639806"/>
                <a:gd name="connsiteY2" fmla="*/ 113735 h 2978101"/>
                <a:gd name="connsiteX3" fmla="*/ 2143600 w 6639806"/>
                <a:gd name="connsiteY3" fmla="*/ 150801 h 2978101"/>
                <a:gd name="connsiteX4" fmla="*/ 2686682 w 6639806"/>
                <a:gd name="connsiteY4" fmla="*/ 1432 h 2978101"/>
                <a:gd name="connsiteX5" fmla="*/ 3528283 w 6639806"/>
                <a:gd name="connsiteY5" fmla="*/ 223391 h 2978101"/>
                <a:gd name="connsiteX6" fmla="*/ 3926459 w 6639806"/>
                <a:gd name="connsiteY6" fmla="*/ 673237 h 2978101"/>
                <a:gd name="connsiteX7" fmla="*/ 4475507 w 6639806"/>
                <a:gd name="connsiteY7" fmla="*/ 966963 h 2978101"/>
                <a:gd name="connsiteX8" fmla="*/ 5452310 w 6639806"/>
                <a:gd name="connsiteY8" fmla="*/ 1460921 h 2978101"/>
                <a:gd name="connsiteX9" fmla="*/ 6233057 w 6639806"/>
                <a:gd name="connsiteY9" fmla="*/ 2032108 h 2978101"/>
                <a:gd name="connsiteX10" fmla="*/ 6630751 w 6639806"/>
                <a:gd name="connsiteY10" fmla="*/ 2303620 h 2978101"/>
                <a:gd name="connsiteX11" fmla="*/ 6639806 w 6639806"/>
                <a:gd name="connsiteY11" fmla="*/ 2978101 h 2978101"/>
                <a:gd name="connsiteX12" fmla="*/ 5872547 w 6639806"/>
                <a:gd name="connsiteY12" fmla="*/ 2773097 h 2978101"/>
                <a:gd name="connsiteX13" fmla="*/ 5231378 w 6639806"/>
                <a:gd name="connsiteY13" fmla="*/ 2619274 h 2978101"/>
                <a:gd name="connsiteX14" fmla="*/ 4643636 w 6639806"/>
                <a:gd name="connsiteY14" fmla="*/ 2722093 h 2978101"/>
                <a:gd name="connsiteX15" fmla="*/ 4026340 w 6639806"/>
                <a:gd name="connsiteY15" fmla="*/ 2504173 h 2978101"/>
                <a:gd name="connsiteX16" fmla="*/ 3675719 w 6639806"/>
                <a:gd name="connsiteY16" fmla="*/ 1938257 h 2978101"/>
                <a:gd name="connsiteX17" fmla="*/ 3212003 w 6639806"/>
                <a:gd name="connsiteY17" fmla="*/ 1594909 h 2978101"/>
                <a:gd name="connsiteX18" fmla="*/ 2889196 w 6639806"/>
                <a:gd name="connsiteY18" fmla="*/ 1376340 h 2978101"/>
                <a:gd name="connsiteX19" fmla="*/ 2750530 w 6639806"/>
                <a:gd name="connsiteY19" fmla="*/ 1157422 h 2978101"/>
                <a:gd name="connsiteX20" fmla="*/ 2308375 w 6639806"/>
                <a:gd name="connsiteY20" fmla="*/ 1025778 h 2978101"/>
                <a:gd name="connsiteX21" fmla="*/ 1653448 w 6639806"/>
                <a:gd name="connsiteY21" fmla="*/ 986005 h 2978101"/>
                <a:gd name="connsiteX22" fmla="*/ 1124593 w 6639806"/>
                <a:gd name="connsiteY22" fmla="*/ 1063059 h 2978101"/>
                <a:gd name="connsiteX23" fmla="*/ 882103 w 6639806"/>
                <a:gd name="connsiteY23" fmla="*/ 1591938 h 2978101"/>
                <a:gd name="connsiteX24" fmla="*/ 33920 w 6639806"/>
                <a:gd name="connsiteY24" fmla="*/ 891708 h 2978101"/>
                <a:gd name="connsiteX0" fmla="*/ 33920 w 6639806"/>
                <a:gd name="connsiteY0" fmla="*/ 891708 h 2978101"/>
                <a:gd name="connsiteX1" fmla="*/ 261678 w 6639806"/>
                <a:gd name="connsiteY1" fmla="*/ 365053 h 2978101"/>
                <a:gd name="connsiteX2" fmla="*/ 1318628 w 6639806"/>
                <a:gd name="connsiteY2" fmla="*/ 113735 h 2978101"/>
                <a:gd name="connsiteX3" fmla="*/ 2143600 w 6639806"/>
                <a:gd name="connsiteY3" fmla="*/ 150801 h 2978101"/>
                <a:gd name="connsiteX4" fmla="*/ 2686682 w 6639806"/>
                <a:gd name="connsiteY4" fmla="*/ 1432 h 2978101"/>
                <a:gd name="connsiteX5" fmla="*/ 3528283 w 6639806"/>
                <a:gd name="connsiteY5" fmla="*/ 223391 h 2978101"/>
                <a:gd name="connsiteX6" fmla="*/ 3926459 w 6639806"/>
                <a:gd name="connsiteY6" fmla="*/ 673237 h 2978101"/>
                <a:gd name="connsiteX7" fmla="*/ 4475507 w 6639806"/>
                <a:gd name="connsiteY7" fmla="*/ 966963 h 2978101"/>
                <a:gd name="connsiteX8" fmla="*/ 5452310 w 6639806"/>
                <a:gd name="connsiteY8" fmla="*/ 1460921 h 2978101"/>
                <a:gd name="connsiteX9" fmla="*/ 6233057 w 6639806"/>
                <a:gd name="connsiteY9" fmla="*/ 2032108 h 2978101"/>
                <a:gd name="connsiteX10" fmla="*/ 6630751 w 6639806"/>
                <a:gd name="connsiteY10" fmla="*/ 2303620 h 2978101"/>
                <a:gd name="connsiteX11" fmla="*/ 6639806 w 6639806"/>
                <a:gd name="connsiteY11" fmla="*/ 2978101 h 2978101"/>
                <a:gd name="connsiteX12" fmla="*/ 5872547 w 6639806"/>
                <a:gd name="connsiteY12" fmla="*/ 2773097 h 2978101"/>
                <a:gd name="connsiteX13" fmla="*/ 5231378 w 6639806"/>
                <a:gd name="connsiteY13" fmla="*/ 2619274 h 2978101"/>
                <a:gd name="connsiteX14" fmla="*/ 4643636 w 6639806"/>
                <a:gd name="connsiteY14" fmla="*/ 2722093 h 2978101"/>
                <a:gd name="connsiteX15" fmla="*/ 4026340 w 6639806"/>
                <a:gd name="connsiteY15" fmla="*/ 2504173 h 2978101"/>
                <a:gd name="connsiteX16" fmla="*/ 3675719 w 6639806"/>
                <a:gd name="connsiteY16" fmla="*/ 1938257 h 2978101"/>
                <a:gd name="connsiteX17" fmla="*/ 3212003 w 6639806"/>
                <a:gd name="connsiteY17" fmla="*/ 1594909 h 2978101"/>
                <a:gd name="connsiteX18" fmla="*/ 2889196 w 6639806"/>
                <a:gd name="connsiteY18" fmla="*/ 1376340 h 2978101"/>
                <a:gd name="connsiteX19" fmla="*/ 2750530 w 6639806"/>
                <a:gd name="connsiteY19" fmla="*/ 1157422 h 2978101"/>
                <a:gd name="connsiteX20" fmla="*/ 2308375 w 6639806"/>
                <a:gd name="connsiteY20" fmla="*/ 1025778 h 2978101"/>
                <a:gd name="connsiteX21" fmla="*/ 1653448 w 6639806"/>
                <a:gd name="connsiteY21" fmla="*/ 986005 h 2978101"/>
                <a:gd name="connsiteX22" fmla="*/ 1124593 w 6639806"/>
                <a:gd name="connsiteY22" fmla="*/ 1063059 h 2978101"/>
                <a:gd name="connsiteX23" fmla="*/ 882103 w 6639806"/>
                <a:gd name="connsiteY23" fmla="*/ 1591938 h 2978101"/>
                <a:gd name="connsiteX24" fmla="*/ 33920 w 6639806"/>
                <a:gd name="connsiteY24" fmla="*/ 891708 h 2978101"/>
                <a:gd name="connsiteX0" fmla="*/ 35223 w 6641109"/>
                <a:gd name="connsiteY0" fmla="*/ 891708 h 2978101"/>
                <a:gd name="connsiteX1" fmla="*/ 262981 w 6641109"/>
                <a:gd name="connsiteY1" fmla="*/ 365053 h 2978101"/>
                <a:gd name="connsiteX2" fmla="*/ 1375096 w 6641109"/>
                <a:gd name="connsiteY2" fmla="*/ 113735 h 2978101"/>
                <a:gd name="connsiteX3" fmla="*/ 2144903 w 6641109"/>
                <a:gd name="connsiteY3" fmla="*/ 150801 h 2978101"/>
                <a:gd name="connsiteX4" fmla="*/ 2687985 w 6641109"/>
                <a:gd name="connsiteY4" fmla="*/ 1432 h 2978101"/>
                <a:gd name="connsiteX5" fmla="*/ 3529586 w 6641109"/>
                <a:gd name="connsiteY5" fmla="*/ 223391 h 2978101"/>
                <a:gd name="connsiteX6" fmla="*/ 3927762 w 6641109"/>
                <a:gd name="connsiteY6" fmla="*/ 673237 h 2978101"/>
                <a:gd name="connsiteX7" fmla="*/ 4476810 w 6641109"/>
                <a:gd name="connsiteY7" fmla="*/ 966963 h 2978101"/>
                <a:gd name="connsiteX8" fmla="*/ 5453613 w 6641109"/>
                <a:gd name="connsiteY8" fmla="*/ 1460921 h 2978101"/>
                <a:gd name="connsiteX9" fmla="*/ 6234360 w 6641109"/>
                <a:gd name="connsiteY9" fmla="*/ 2032108 h 2978101"/>
                <a:gd name="connsiteX10" fmla="*/ 6632054 w 6641109"/>
                <a:gd name="connsiteY10" fmla="*/ 2303620 h 2978101"/>
                <a:gd name="connsiteX11" fmla="*/ 6641109 w 6641109"/>
                <a:gd name="connsiteY11" fmla="*/ 2978101 h 2978101"/>
                <a:gd name="connsiteX12" fmla="*/ 5873850 w 6641109"/>
                <a:gd name="connsiteY12" fmla="*/ 2773097 h 2978101"/>
                <a:gd name="connsiteX13" fmla="*/ 5232681 w 6641109"/>
                <a:gd name="connsiteY13" fmla="*/ 2619274 h 2978101"/>
                <a:gd name="connsiteX14" fmla="*/ 4644939 w 6641109"/>
                <a:gd name="connsiteY14" fmla="*/ 2722093 h 2978101"/>
                <a:gd name="connsiteX15" fmla="*/ 4027643 w 6641109"/>
                <a:gd name="connsiteY15" fmla="*/ 2504173 h 2978101"/>
                <a:gd name="connsiteX16" fmla="*/ 3677022 w 6641109"/>
                <a:gd name="connsiteY16" fmla="*/ 1938257 h 2978101"/>
                <a:gd name="connsiteX17" fmla="*/ 3213306 w 6641109"/>
                <a:gd name="connsiteY17" fmla="*/ 1594909 h 2978101"/>
                <a:gd name="connsiteX18" fmla="*/ 2890499 w 6641109"/>
                <a:gd name="connsiteY18" fmla="*/ 1376340 h 2978101"/>
                <a:gd name="connsiteX19" fmla="*/ 2751833 w 6641109"/>
                <a:gd name="connsiteY19" fmla="*/ 1157422 h 2978101"/>
                <a:gd name="connsiteX20" fmla="*/ 2309678 w 6641109"/>
                <a:gd name="connsiteY20" fmla="*/ 1025778 h 2978101"/>
                <a:gd name="connsiteX21" fmla="*/ 1654751 w 6641109"/>
                <a:gd name="connsiteY21" fmla="*/ 986005 h 2978101"/>
                <a:gd name="connsiteX22" fmla="*/ 1125896 w 6641109"/>
                <a:gd name="connsiteY22" fmla="*/ 1063059 h 2978101"/>
                <a:gd name="connsiteX23" fmla="*/ 883406 w 6641109"/>
                <a:gd name="connsiteY23" fmla="*/ 1591938 h 2978101"/>
                <a:gd name="connsiteX24" fmla="*/ 35223 w 6641109"/>
                <a:gd name="connsiteY24" fmla="*/ 891708 h 2978101"/>
                <a:gd name="connsiteX0" fmla="*/ 38322 w 6644208"/>
                <a:gd name="connsiteY0" fmla="*/ 891708 h 2978101"/>
                <a:gd name="connsiteX1" fmla="*/ 266080 w 6644208"/>
                <a:gd name="connsiteY1" fmla="*/ 365053 h 2978101"/>
                <a:gd name="connsiteX2" fmla="*/ 1378195 w 6644208"/>
                <a:gd name="connsiteY2" fmla="*/ 113735 h 2978101"/>
                <a:gd name="connsiteX3" fmla="*/ 2148002 w 6644208"/>
                <a:gd name="connsiteY3" fmla="*/ 150801 h 2978101"/>
                <a:gd name="connsiteX4" fmla="*/ 2691084 w 6644208"/>
                <a:gd name="connsiteY4" fmla="*/ 1432 h 2978101"/>
                <a:gd name="connsiteX5" fmla="*/ 3532685 w 6644208"/>
                <a:gd name="connsiteY5" fmla="*/ 223391 h 2978101"/>
                <a:gd name="connsiteX6" fmla="*/ 3930861 w 6644208"/>
                <a:gd name="connsiteY6" fmla="*/ 673237 h 2978101"/>
                <a:gd name="connsiteX7" fmla="*/ 4479909 w 6644208"/>
                <a:gd name="connsiteY7" fmla="*/ 966963 h 2978101"/>
                <a:gd name="connsiteX8" fmla="*/ 5456712 w 6644208"/>
                <a:gd name="connsiteY8" fmla="*/ 1460921 h 2978101"/>
                <a:gd name="connsiteX9" fmla="*/ 6237459 w 6644208"/>
                <a:gd name="connsiteY9" fmla="*/ 2032108 h 2978101"/>
                <a:gd name="connsiteX10" fmla="*/ 6635153 w 6644208"/>
                <a:gd name="connsiteY10" fmla="*/ 2303620 h 2978101"/>
                <a:gd name="connsiteX11" fmla="*/ 6644208 w 6644208"/>
                <a:gd name="connsiteY11" fmla="*/ 2978101 h 2978101"/>
                <a:gd name="connsiteX12" fmla="*/ 5876949 w 6644208"/>
                <a:gd name="connsiteY12" fmla="*/ 2773097 h 2978101"/>
                <a:gd name="connsiteX13" fmla="*/ 5235780 w 6644208"/>
                <a:gd name="connsiteY13" fmla="*/ 2619274 h 2978101"/>
                <a:gd name="connsiteX14" fmla="*/ 4648038 w 6644208"/>
                <a:gd name="connsiteY14" fmla="*/ 2722093 h 2978101"/>
                <a:gd name="connsiteX15" fmla="*/ 4030742 w 6644208"/>
                <a:gd name="connsiteY15" fmla="*/ 2504173 h 2978101"/>
                <a:gd name="connsiteX16" fmla="*/ 3680121 w 6644208"/>
                <a:gd name="connsiteY16" fmla="*/ 1938257 h 2978101"/>
                <a:gd name="connsiteX17" fmla="*/ 3216405 w 6644208"/>
                <a:gd name="connsiteY17" fmla="*/ 1594909 h 2978101"/>
                <a:gd name="connsiteX18" fmla="*/ 2893598 w 6644208"/>
                <a:gd name="connsiteY18" fmla="*/ 1376340 h 2978101"/>
                <a:gd name="connsiteX19" fmla="*/ 2754932 w 6644208"/>
                <a:gd name="connsiteY19" fmla="*/ 1157422 h 2978101"/>
                <a:gd name="connsiteX20" fmla="*/ 2312777 w 6644208"/>
                <a:gd name="connsiteY20" fmla="*/ 1025778 h 2978101"/>
                <a:gd name="connsiteX21" fmla="*/ 1657850 w 6644208"/>
                <a:gd name="connsiteY21" fmla="*/ 986005 h 2978101"/>
                <a:gd name="connsiteX22" fmla="*/ 1128995 w 6644208"/>
                <a:gd name="connsiteY22" fmla="*/ 1063059 h 2978101"/>
                <a:gd name="connsiteX23" fmla="*/ 886505 w 6644208"/>
                <a:gd name="connsiteY23" fmla="*/ 1591938 h 2978101"/>
                <a:gd name="connsiteX24" fmla="*/ 38322 w 6644208"/>
                <a:gd name="connsiteY24" fmla="*/ 891708 h 2978101"/>
                <a:gd name="connsiteX0" fmla="*/ 53756 w 6659642"/>
                <a:gd name="connsiteY0" fmla="*/ 891708 h 2978101"/>
                <a:gd name="connsiteX1" fmla="*/ 281514 w 6659642"/>
                <a:gd name="connsiteY1" fmla="*/ 365053 h 2978101"/>
                <a:gd name="connsiteX2" fmla="*/ 1393629 w 6659642"/>
                <a:gd name="connsiteY2" fmla="*/ 113735 h 2978101"/>
                <a:gd name="connsiteX3" fmla="*/ 2163436 w 6659642"/>
                <a:gd name="connsiteY3" fmla="*/ 150801 h 2978101"/>
                <a:gd name="connsiteX4" fmla="*/ 2706518 w 6659642"/>
                <a:gd name="connsiteY4" fmla="*/ 1432 h 2978101"/>
                <a:gd name="connsiteX5" fmla="*/ 3548119 w 6659642"/>
                <a:gd name="connsiteY5" fmla="*/ 223391 h 2978101"/>
                <a:gd name="connsiteX6" fmla="*/ 3946295 w 6659642"/>
                <a:gd name="connsiteY6" fmla="*/ 673237 h 2978101"/>
                <a:gd name="connsiteX7" fmla="*/ 4495343 w 6659642"/>
                <a:gd name="connsiteY7" fmla="*/ 966963 h 2978101"/>
                <a:gd name="connsiteX8" fmla="*/ 5472146 w 6659642"/>
                <a:gd name="connsiteY8" fmla="*/ 1460921 h 2978101"/>
                <a:gd name="connsiteX9" fmla="*/ 6252893 w 6659642"/>
                <a:gd name="connsiteY9" fmla="*/ 2032108 h 2978101"/>
                <a:gd name="connsiteX10" fmla="*/ 6650587 w 6659642"/>
                <a:gd name="connsiteY10" fmla="*/ 2303620 h 2978101"/>
                <a:gd name="connsiteX11" fmla="*/ 6659642 w 6659642"/>
                <a:gd name="connsiteY11" fmla="*/ 2978101 h 2978101"/>
                <a:gd name="connsiteX12" fmla="*/ 5892383 w 6659642"/>
                <a:gd name="connsiteY12" fmla="*/ 2773097 h 2978101"/>
                <a:gd name="connsiteX13" fmla="*/ 5251214 w 6659642"/>
                <a:gd name="connsiteY13" fmla="*/ 2619274 h 2978101"/>
                <a:gd name="connsiteX14" fmla="*/ 4663472 w 6659642"/>
                <a:gd name="connsiteY14" fmla="*/ 2722093 h 2978101"/>
                <a:gd name="connsiteX15" fmla="*/ 4046176 w 6659642"/>
                <a:gd name="connsiteY15" fmla="*/ 2504173 h 2978101"/>
                <a:gd name="connsiteX16" fmla="*/ 3695555 w 6659642"/>
                <a:gd name="connsiteY16" fmla="*/ 1938257 h 2978101"/>
                <a:gd name="connsiteX17" fmla="*/ 3231839 w 6659642"/>
                <a:gd name="connsiteY17" fmla="*/ 1594909 h 2978101"/>
                <a:gd name="connsiteX18" fmla="*/ 2909032 w 6659642"/>
                <a:gd name="connsiteY18" fmla="*/ 1376340 h 2978101"/>
                <a:gd name="connsiteX19" fmla="*/ 2770366 w 6659642"/>
                <a:gd name="connsiteY19" fmla="*/ 1157422 h 2978101"/>
                <a:gd name="connsiteX20" fmla="*/ 2328211 w 6659642"/>
                <a:gd name="connsiteY20" fmla="*/ 1025778 h 2978101"/>
                <a:gd name="connsiteX21" fmla="*/ 1673284 w 6659642"/>
                <a:gd name="connsiteY21" fmla="*/ 986005 h 2978101"/>
                <a:gd name="connsiteX22" fmla="*/ 1144429 w 6659642"/>
                <a:gd name="connsiteY22" fmla="*/ 1063059 h 2978101"/>
                <a:gd name="connsiteX23" fmla="*/ 901939 w 6659642"/>
                <a:gd name="connsiteY23" fmla="*/ 1591938 h 2978101"/>
                <a:gd name="connsiteX24" fmla="*/ 53756 w 6659642"/>
                <a:gd name="connsiteY24" fmla="*/ 891708 h 2978101"/>
                <a:gd name="connsiteX0" fmla="*/ 71585 w 6677471"/>
                <a:gd name="connsiteY0" fmla="*/ 891708 h 2978101"/>
                <a:gd name="connsiteX1" fmla="*/ 264418 w 6677471"/>
                <a:gd name="connsiteY1" fmla="*/ 276153 h 2978101"/>
                <a:gd name="connsiteX2" fmla="*/ 1411458 w 6677471"/>
                <a:gd name="connsiteY2" fmla="*/ 113735 h 2978101"/>
                <a:gd name="connsiteX3" fmla="*/ 2181265 w 6677471"/>
                <a:gd name="connsiteY3" fmla="*/ 150801 h 2978101"/>
                <a:gd name="connsiteX4" fmla="*/ 2724347 w 6677471"/>
                <a:gd name="connsiteY4" fmla="*/ 1432 h 2978101"/>
                <a:gd name="connsiteX5" fmla="*/ 3565948 w 6677471"/>
                <a:gd name="connsiteY5" fmla="*/ 223391 h 2978101"/>
                <a:gd name="connsiteX6" fmla="*/ 3964124 w 6677471"/>
                <a:gd name="connsiteY6" fmla="*/ 673237 h 2978101"/>
                <a:gd name="connsiteX7" fmla="*/ 4513172 w 6677471"/>
                <a:gd name="connsiteY7" fmla="*/ 966963 h 2978101"/>
                <a:gd name="connsiteX8" fmla="*/ 5489975 w 6677471"/>
                <a:gd name="connsiteY8" fmla="*/ 1460921 h 2978101"/>
                <a:gd name="connsiteX9" fmla="*/ 6270722 w 6677471"/>
                <a:gd name="connsiteY9" fmla="*/ 2032108 h 2978101"/>
                <a:gd name="connsiteX10" fmla="*/ 6668416 w 6677471"/>
                <a:gd name="connsiteY10" fmla="*/ 2303620 h 2978101"/>
                <a:gd name="connsiteX11" fmla="*/ 6677471 w 6677471"/>
                <a:gd name="connsiteY11" fmla="*/ 2978101 h 2978101"/>
                <a:gd name="connsiteX12" fmla="*/ 5910212 w 6677471"/>
                <a:gd name="connsiteY12" fmla="*/ 2773097 h 2978101"/>
                <a:gd name="connsiteX13" fmla="*/ 5269043 w 6677471"/>
                <a:gd name="connsiteY13" fmla="*/ 2619274 h 2978101"/>
                <a:gd name="connsiteX14" fmla="*/ 4681301 w 6677471"/>
                <a:gd name="connsiteY14" fmla="*/ 2722093 h 2978101"/>
                <a:gd name="connsiteX15" fmla="*/ 4064005 w 6677471"/>
                <a:gd name="connsiteY15" fmla="*/ 2504173 h 2978101"/>
                <a:gd name="connsiteX16" fmla="*/ 3713384 w 6677471"/>
                <a:gd name="connsiteY16" fmla="*/ 1938257 h 2978101"/>
                <a:gd name="connsiteX17" fmla="*/ 3249668 w 6677471"/>
                <a:gd name="connsiteY17" fmla="*/ 1594909 h 2978101"/>
                <a:gd name="connsiteX18" fmla="*/ 2926861 w 6677471"/>
                <a:gd name="connsiteY18" fmla="*/ 1376340 h 2978101"/>
                <a:gd name="connsiteX19" fmla="*/ 2788195 w 6677471"/>
                <a:gd name="connsiteY19" fmla="*/ 1157422 h 2978101"/>
                <a:gd name="connsiteX20" fmla="*/ 2346040 w 6677471"/>
                <a:gd name="connsiteY20" fmla="*/ 1025778 h 2978101"/>
                <a:gd name="connsiteX21" fmla="*/ 1691113 w 6677471"/>
                <a:gd name="connsiteY21" fmla="*/ 986005 h 2978101"/>
                <a:gd name="connsiteX22" fmla="*/ 1162258 w 6677471"/>
                <a:gd name="connsiteY22" fmla="*/ 1063059 h 2978101"/>
                <a:gd name="connsiteX23" fmla="*/ 919768 w 6677471"/>
                <a:gd name="connsiteY23" fmla="*/ 1591938 h 2978101"/>
                <a:gd name="connsiteX24" fmla="*/ 71585 w 6677471"/>
                <a:gd name="connsiteY24" fmla="*/ 891708 h 2978101"/>
                <a:gd name="connsiteX0" fmla="*/ 71585 w 6677471"/>
                <a:gd name="connsiteY0" fmla="*/ 946083 h 3032476"/>
                <a:gd name="connsiteX1" fmla="*/ 264418 w 6677471"/>
                <a:gd name="connsiteY1" fmla="*/ 330528 h 3032476"/>
                <a:gd name="connsiteX2" fmla="*/ 1411458 w 6677471"/>
                <a:gd name="connsiteY2" fmla="*/ 168110 h 3032476"/>
                <a:gd name="connsiteX3" fmla="*/ 1477272 w 6677471"/>
                <a:gd name="connsiteY3" fmla="*/ 231 h 3032476"/>
                <a:gd name="connsiteX4" fmla="*/ 2181265 w 6677471"/>
                <a:gd name="connsiteY4" fmla="*/ 205176 h 3032476"/>
                <a:gd name="connsiteX5" fmla="*/ 2724347 w 6677471"/>
                <a:gd name="connsiteY5" fmla="*/ 55807 h 3032476"/>
                <a:gd name="connsiteX6" fmla="*/ 3565948 w 6677471"/>
                <a:gd name="connsiteY6" fmla="*/ 277766 h 3032476"/>
                <a:gd name="connsiteX7" fmla="*/ 3964124 w 6677471"/>
                <a:gd name="connsiteY7" fmla="*/ 727612 h 3032476"/>
                <a:gd name="connsiteX8" fmla="*/ 4513172 w 6677471"/>
                <a:gd name="connsiteY8" fmla="*/ 1021338 h 3032476"/>
                <a:gd name="connsiteX9" fmla="*/ 5489975 w 6677471"/>
                <a:gd name="connsiteY9" fmla="*/ 1515296 h 3032476"/>
                <a:gd name="connsiteX10" fmla="*/ 6270722 w 6677471"/>
                <a:gd name="connsiteY10" fmla="*/ 2086483 h 3032476"/>
                <a:gd name="connsiteX11" fmla="*/ 6668416 w 6677471"/>
                <a:gd name="connsiteY11" fmla="*/ 2357995 h 3032476"/>
                <a:gd name="connsiteX12" fmla="*/ 6677471 w 6677471"/>
                <a:gd name="connsiteY12" fmla="*/ 3032476 h 3032476"/>
                <a:gd name="connsiteX13" fmla="*/ 5910212 w 6677471"/>
                <a:gd name="connsiteY13" fmla="*/ 2827472 h 3032476"/>
                <a:gd name="connsiteX14" fmla="*/ 5269043 w 6677471"/>
                <a:gd name="connsiteY14" fmla="*/ 2673649 h 3032476"/>
                <a:gd name="connsiteX15" fmla="*/ 4681301 w 6677471"/>
                <a:gd name="connsiteY15" fmla="*/ 2776468 h 3032476"/>
                <a:gd name="connsiteX16" fmla="*/ 4064005 w 6677471"/>
                <a:gd name="connsiteY16" fmla="*/ 2558548 h 3032476"/>
                <a:gd name="connsiteX17" fmla="*/ 3713384 w 6677471"/>
                <a:gd name="connsiteY17" fmla="*/ 1992632 h 3032476"/>
                <a:gd name="connsiteX18" fmla="*/ 3249668 w 6677471"/>
                <a:gd name="connsiteY18" fmla="*/ 1649284 h 3032476"/>
                <a:gd name="connsiteX19" fmla="*/ 2926861 w 6677471"/>
                <a:gd name="connsiteY19" fmla="*/ 1430715 h 3032476"/>
                <a:gd name="connsiteX20" fmla="*/ 2788195 w 6677471"/>
                <a:gd name="connsiteY20" fmla="*/ 1211797 h 3032476"/>
                <a:gd name="connsiteX21" fmla="*/ 2346040 w 6677471"/>
                <a:gd name="connsiteY21" fmla="*/ 1080153 h 3032476"/>
                <a:gd name="connsiteX22" fmla="*/ 1691113 w 6677471"/>
                <a:gd name="connsiteY22" fmla="*/ 1040380 h 3032476"/>
                <a:gd name="connsiteX23" fmla="*/ 1162258 w 6677471"/>
                <a:gd name="connsiteY23" fmla="*/ 1117434 h 3032476"/>
                <a:gd name="connsiteX24" fmla="*/ 919768 w 6677471"/>
                <a:gd name="connsiteY24" fmla="*/ 1646313 h 3032476"/>
                <a:gd name="connsiteX25" fmla="*/ 71585 w 6677471"/>
                <a:gd name="connsiteY25" fmla="*/ 946083 h 3032476"/>
                <a:gd name="connsiteX0" fmla="*/ 39466 w 6645352"/>
                <a:gd name="connsiteY0" fmla="*/ 946720 h 3033113"/>
                <a:gd name="connsiteX1" fmla="*/ 232299 w 6645352"/>
                <a:gd name="connsiteY1" fmla="*/ 331165 h 3033113"/>
                <a:gd name="connsiteX2" fmla="*/ 1042789 w 6645352"/>
                <a:gd name="connsiteY2" fmla="*/ 76672 h 3033113"/>
                <a:gd name="connsiteX3" fmla="*/ 1445153 w 6645352"/>
                <a:gd name="connsiteY3" fmla="*/ 868 h 3033113"/>
                <a:gd name="connsiteX4" fmla="*/ 2149146 w 6645352"/>
                <a:gd name="connsiteY4" fmla="*/ 205813 h 3033113"/>
                <a:gd name="connsiteX5" fmla="*/ 2692228 w 6645352"/>
                <a:gd name="connsiteY5" fmla="*/ 56444 h 3033113"/>
                <a:gd name="connsiteX6" fmla="*/ 3533829 w 6645352"/>
                <a:gd name="connsiteY6" fmla="*/ 278403 h 3033113"/>
                <a:gd name="connsiteX7" fmla="*/ 3932005 w 6645352"/>
                <a:gd name="connsiteY7" fmla="*/ 728249 h 3033113"/>
                <a:gd name="connsiteX8" fmla="*/ 4481053 w 6645352"/>
                <a:gd name="connsiteY8" fmla="*/ 1021975 h 3033113"/>
                <a:gd name="connsiteX9" fmla="*/ 5457856 w 6645352"/>
                <a:gd name="connsiteY9" fmla="*/ 1515933 h 3033113"/>
                <a:gd name="connsiteX10" fmla="*/ 6238603 w 6645352"/>
                <a:gd name="connsiteY10" fmla="*/ 2087120 h 3033113"/>
                <a:gd name="connsiteX11" fmla="*/ 6636297 w 6645352"/>
                <a:gd name="connsiteY11" fmla="*/ 2358632 h 3033113"/>
                <a:gd name="connsiteX12" fmla="*/ 6645352 w 6645352"/>
                <a:gd name="connsiteY12" fmla="*/ 3033113 h 3033113"/>
                <a:gd name="connsiteX13" fmla="*/ 5878093 w 6645352"/>
                <a:gd name="connsiteY13" fmla="*/ 2828109 h 3033113"/>
                <a:gd name="connsiteX14" fmla="*/ 5236924 w 6645352"/>
                <a:gd name="connsiteY14" fmla="*/ 2674286 h 3033113"/>
                <a:gd name="connsiteX15" fmla="*/ 4649182 w 6645352"/>
                <a:gd name="connsiteY15" fmla="*/ 2777105 h 3033113"/>
                <a:gd name="connsiteX16" fmla="*/ 4031886 w 6645352"/>
                <a:gd name="connsiteY16" fmla="*/ 2559185 h 3033113"/>
                <a:gd name="connsiteX17" fmla="*/ 3681265 w 6645352"/>
                <a:gd name="connsiteY17" fmla="*/ 1993269 h 3033113"/>
                <a:gd name="connsiteX18" fmla="*/ 3217549 w 6645352"/>
                <a:gd name="connsiteY18" fmla="*/ 1649921 h 3033113"/>
                <a:gd name="connsiteX19" fmla="*/ 2894742 w 6645352"/>
                <a:gd name="connsiteY19" fmla="*/ 1431352 h 3033113"/>
                <a:gd name="connsiteX20" fmla="*/ 2756076 w 6645352"/>
                <a:gd name="connsiteY20" fmla="*/ 1212434 h 3033113"/>
                <a:gd name="connsiteX21" fmla="*/ 2313921 w 6645352"/>
                <a:gd name="connsiteY21" fmla="*/ 1080790 h 3033113"/>
                <a:gd name="connsiteX22" fmla="*/ 1658994 w 6645352"/>
                <a:gd name="connsiteY22" fmla="*/ 1041017 h 3033113"/>
                <a:gd name="connsiteX23" fmla="*/ 1130139 w 6645352"/>
                <a:gd name="connsiteY23" fmla="*/ 1118071 h 3033113"/>
                <a:gd name="connsiteX24" fmla="*/ 887649 w 6645352"/>
                <a:gd name="connsiteY24" fmla="*/ 1646950 h 3033113"/>
                <a:gd name="connsiteX25" fmla="*/ 39466 w 6645352"/>
                <a:gd name="connsiteY25" fmla="*/ 946720 h 303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45352" h="3033113">
                  <a:moveTo>
                    <a:pt x="39466" y="946720"/>
                  </a:moveTo>
                  <a:cubicBezTo>
                    <a:pt x="-69759" y="727423"/>
                    <a:pt x="65079" y="476173"/>
                    <a:pt x="232299" y="331165"/>
                  </a:cubicBezTo>
                  <a:cubicBezTo>
                    <a:pt x="399520" y="186157"/>
                    <a:pt x="840647" y="131721"/>
                    <a:pt x="1042789" y="76672"/>
                  </a:cubicBezTo>
                  <a:cubicBezTo>
                    <a:pt x="1244931" y="21623"/>
                    <a:pt x="1316852" y="-5310"/>
                    <a:pt x="1445153" y="868"/>
                  </a:cubicBezTo>
                  <a:cubicBezTo>
                    <a:pt x="1573454" y="7046"/>
                    <a:pt x="1941300" y="196550"/>
                    <a:pt x="2149146" y="205813"/>
                  </a:cubicBezTo>
                  <a:cubicBezTo>
                    <a:pt x="2356992" y="215076"/>
                    <a:pt x="2426343" y="72765"/>
                    <a:pt x="2692228" y="56444"/>
                  </a:cubicBezTo>
                  <a:cubicBezTo>
                    <a:pt x="2958113" y="40123"/>
                    <a:pt x="3327200" y="166436"/>
                    <a:pt x="3533829" y="278403"/>
                  </a:cubicBezTo>
                  <a:cubicBezTo>
                    <a:pt x="3740459" y="390371"/>
                    <a:pt x="3774134" y="604320"/>
                    <a:pt x="3932005" y="728249"/>
                  </a:cubicBezTo>
                  <a:cubicBezTo>
                    <a:pt x="4089876" y="852178"/>
                    <a:pt x="4226745" y="890694"/>
                    <a:pt x="4481053" y="1021975"/>
                  </a:cubicBezTo>
                  <a:cubicBezTo>
                    <a:pt x="4735361" y="1153256"/>
                    <a:pt x="5164931" y="1338409"/>
                    <a:pt x="5457856" y="1515933"/>
                  </a:cubicBezTo>
                  <a:cubicBezTo>
                    <a:pt x="5750781" y="1693457"/>
                    <a:pt x="6042196" y="1946670"/>
                    <a:pt x="6238603" y="2087120"/>
                  </a:cubicBezTo>
                  <a:cubicBezTo>
                    <a:pt x="6435010" y="2227570"/>
                    <a:pt x="6516406" y="2293465"/>
                    <a:pt x="6636297" y="2358632"/>
                  </a:cubicBezTo>
                  <a:cubicBezTo>
                    <a:pt x="6644187" y="2547502"/>
                    <a:pt x="6643001" y="2778227"/>
                    <a:pt x="6645352" y="3033113"/>
                  </a:cubicBezTo>
                  <a:cubicBezTo>
                    <a:pt x="6537373" y="2958680"/>
                    <a:pt x="6112831" y="2887913"/>
                    <a:pt x="5878093" y="2828109"/>
                  </a:cubicBezTo>
                  <a:cubicBezTo>
                    <a:pt x="5643355" y="2768305"/>
                    <a:pt x="5441742" y="2682787"/>
                    <a:pt x="5236924" y="2674286"/>
                  </a:cubicBezTo>
                  <a:cubicBezTo>
                    <a:pt x="5032106" y="2665785"/>
                    <a:pt x="4850022" y="2796288"/>
                    <a:pt x="4649182" y="2777105"/>
                  </a:cubicBezTo>
                  <a:cubicBezTo>
                    <a:pt x="4448342" y="2757922"/>
                    <a:pt x="4193205" y="2689824"/>
                    <a:pt x="4031886" y="2559185"/>
                  </a:cubicBezTo>
                  <a:cubicBezTo>
                    <a:pt x="3870567" y="2428546"/>
                    <a:pt x="3828690" y="2171560"/>
                    <a:pt x="3681265" y="1993269"/>
                  </a:cubicBezTo>
                  <a:cubicBezTo>
                    <a:pt x="3533840" y="1814978"/>
                    <a:pt x="3348636" y="1743574"/>
                    <a:pt x="3217549" y="1649921"/>
                  </a:cubicBezTo>
                  <a:cubicBezTo>
                    <a:pt x="3086462" y="1556268"/>
                    <a:pt x="2971654" y="1504266"/>
                    <a:pt x="2894742" y="1431352"/>
                  </a:cubicBezTo>
                  <a:cubicBezTo>
                    <a:pt x="2817830" y="1358438"/>
                    <a:pt x="2852879" y="1270861"/>
                    <a:pt x="2756076" y="1212434"/>
                  </a:cubicBezTo>
                  <a:cubicBezTo>
                    <a:pt x="2659273" y="1154007"/>
                    <a:pt x="2496768" y="1109360"/>
                    <a:pt x="2313921" y="1080790"/>
                  </a:cubicBezTo>
                  <a:cubicBezTo>
                    <a:pt x="2131074" y="1052220"/>
                    <a:pt x="1856291" y="1036475"/>
                    <a:pt x="1658994" y="1041017"/>
                  </a:cubicBezTo>
                  <a:cubicBezTo>
                    <a:pt x="1461697" y="1045559"/>
                    <a:pt x="1258696" y="1017082"/>
                    <a:pt x="1130139" y="1118071"/>
                  </a:cubicBezTo>
                  <a:cubicBezTo>
                    <a:pt x="1001582" y="1219060"/>
                    <a:pt x="1166385" y="1474909"/>
                    <a:pt x="887649" y="1646950"/>
                  </a:cubicBezTo>
                  <a:cubicBezTo>
                    <a:pt x="608913" y="1818991"/>
                    <a:pt x="148691" y="1166017"/>
                    <a:pt x="39466" y="946720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>
            <a:hlinkClick r:id="rId6" action="ppaction://hlinksldjump"/>
            <a:extLst>
              <a:ext uri="{FF2B5EF4-FFF2-40B4-BE49-F238E27FC236}">
                <a16:creationId xmlns:a16="http://schemas.microsoft.com/office/drawing/2014/main" id="{FB10B0A4-96F3-5485-C4FB-DF2D55F4B577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7" action="ppaction://hlinksldjump"/>
            <a:extLst>
              <a:ext uri="{FF2B5EF4-FFF2-40B4-BE49-F238E27FC236}">
                <a16:creationId xmlns:a16="http://schemas.microsoft.com/office/drawing/2014/main" id="{7ACDB991-0D1D-C6EE-0B75-5D66BBEAF1AA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5" name="Rechteck 14">
            <a:hlinkClick r:id="rId8" action="ppaction://hlinksldjump"/>
            <a:extLst>
              <a:ext uri="{FF2B5EF4-FFF2-40B4-BE49-F238E27FC236}">
                <a16:creationId xmlns:a16="http://schemas.microsoft.com/office/drawing/2014/main" id="{CB5EBA31-941D-5AC8-2BA9-DB7AA87688C1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40770311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131CB-66A6-A0C3-597C-90BE04526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79DE43B-7E5E-71F8-0DF8-862F7F14B5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Planungsgrundlagen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44A2ACB-7375-D80D-F3AC-3F330A690DA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Evakuierungen Bereich Neustadt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48F91B7-9ABF-BF6C-EC97-1F511CB4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7007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58F1C07-2F39-1102-894E-587D38BBA3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5885B7-AC19-4A1A-F648-9E132A8F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093E1DEC-AE37-11E9-C356-5377CD678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04970"/>
              </p:ext>
            </p:extLst>
          </p:nvPr>
        </p:nvGraphicFramePr>
        <p:xfrm>
          <a:off x="503238" y="1549656"/>
          <a:ext cx="6840537" cy="1653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122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4681415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</a:tblGrid>
              <a:tr h="368092">
                <a:tc gridSpan="2">
                  <a:txBody>
                    <a:bodyPr/>
                    <a:lstStyle/>
                    <a:p>
                      <a:r>
                        <a:rPr lang="de-DE" sz="16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Planungsgrundlagen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77791833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Parameter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Wert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Gefährdung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 HW 100 / Überflutungstiefen bis 1 m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941442981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Betroffene 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400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Selbstevakuierung und behördliche Evakuierung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2962125226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CA6ADE34-F08B-84A1-244F-276795899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95591"/>
              </p:ext>
            </p:extLst>
          </p:nvPr>
        </p:nvGraphicFramePr>
        <p:xfrm>
          <a:off x="503238" y="3739598"/>
          <a:ext cx="6840543" cy="303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121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96245686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36500580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7100385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74746365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17871877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02974932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0032156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70317343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47237303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76671307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77510370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5914801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158979363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14270282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729364186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23504335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964942214"/>
                    </a:ext>
                  </a:extLst>
                </a:gridCol>
              </a:tblGrid>
              <a:tr h="288000">
                <a:tc gridSpan="19"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Kalkulation der Gesamtrüstzeit für Evakuierung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08960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R="36000"/>
                </a:tc>
                <a:tc gridSpan="18"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Stunden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98902351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11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6170708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Vorbereitung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Alarmierungen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2279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Ansprache Bevölkerung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738731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Inbetriebnahme Stadthalle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180519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Einrichtung Betreuung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322324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Rüstzeit Betroffene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94723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Verlegung in Stadthalle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268377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Selbstevakuierung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495587793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19C489B-81DD-29C2-66D3-853C25B6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25823"/>
              </p:ext>
            </p:extLst>
          </p:nvPr>
        </p:nvGraphicFramePr>
        <p:xfrm>
          <a:off x="503238" y="6889894"/>
          <a:ext cx="6840543" cy="138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121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96245686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236500580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7100385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747463654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17871877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02974932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0032156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70317343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47237303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76671307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77510370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59148018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158979363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142702822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3729364186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4235043355"/>
                    </a:ext>
                  </a:extLst>
                </a:gridCol>
                <a:gridCol w="260079">
                  <a:extLst>
                    <a:ext uri="{9D8B030D-6E8A-4147-A177-3AD203B41FA5}">
                      <a16:colId xmlns:a16="http://schemas.microsoft.com/office/drawing/2014/main" val="1964942214"/>
                    </a:ext>
                  </a:extLst>
                </a:gridCol>
              </a:tblGrid>
              <a:tr h="288000">
                <a:tc gridSpan="19"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Kalkulation der Gesamtrüstzeit Belassen und Warnen der Bevölkerung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08960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 </a:t>
                      </a:r>
                    </a:p>
                  </a:txBody>
                  <a:tcPr marL="72000" marR="36000"/>
                </a:tc>
                <a:tc gridSpan="18"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Stunden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98902351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11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6170708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Vorbereitung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Warnung Bevölkerung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22790011"/>
                  </a:ext>
                </a:extLst>
              </a:tr>
            </a:tbl>
          </a:graphicData>
        </a:graphic>
      </p:graphicFrame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:a16="http://schemas.microsoft.com/office/drawing/2014/main" id="{82DD7338-1CB7-5F0B-3AFB-B3A2CEBA81B9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4" name="Rechteck 13">
            <a:hlinkClick r:id="rId3" action="ppaction://hlinksldjump"/>
            <a:extLst>
              <a:ext uri="{FF2B5EF4-FFF2-40B4-BE49-F238E27FC236}">
                <a16:creationId xmlns:a16="http://schemas.microsoft.com/office/drawing/2014/main" id="{8F65CBA4-56A7-E8F1-4913-035695612D8F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6" name="Rechteck 15">
            <a:hlinkClick r:id="rId4" action="ppaction://hlinksldjump"/>
            <a:extLst>
              <a:ext uri="{FF2B5EF4-FFF2-40B4-BE49-F238E27FC236}">
                <a16:creationId xmlns:a16="http://schemas.microsoft.com/office/drawing/2014/main" id="{0C6BA9C8-8E3B-3C2A-22B0-1BF13245AD19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114139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44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Versionsnachweis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EEFBA5F-E67B-DE4B-062F-CEDA204B8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60268"/>
              </p:ext>
            </p:extLst>
          </p:nvPr>
        </p:nvGraphicFramePr>
        <p:xfrm>
          <a:off x="503237" y="1540223"/>
          <a:ext cx="6840538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3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389">
                  <a:extLst>
                    <a:ext uri="{9D8B030D-6E8A-4147-A177-3AD203B41FA5}">
                      <a16:colId xmlns:a16="http://schemas.microsoft.com/office/drawing/2014/main" val="877722411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Version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Bearbeitender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Datum </a:t>
                      </a: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9364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1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</a:tbl>
          </a:graphicData>
        </a:graphic>
      </p:graphicFrame>
      <p:sp>
        <p:nvSpPr>
          <p:cNvPr id="3" name="Rechteck 2">
            <a:hlinkClick r:id="rId2" action="ppaction://hlinksldjump"/>
            <a:extLst>
              <a:ext uri="{FF2B5EF4-FFF2-40B4-BE49-F238E27FC236}">
                <a16:creationId xmlns:a16="http://schemas.microsoft.com/office/drawing/2014/main" id="{AD91950D-1812-2B11-69C4-64366DA9C71D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96A01121-22A1-D520-060F-82544C1E0EE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7FFA54BF-2210-FD46-3097-A01F93B96477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547992-BEEC-FE23-3128-05BD07F8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2325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970255C-9397-9EC4-F7C2-B2D84939B8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Evakuierungsaufforderung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2822AE3-59AE-26EC-A860-FEBE38F153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Evakuierung Bereich Neustadt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E847B39-6DCA-0D63-BACC-C6D1F4A0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7009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0685491-E9FA-1E69-E543-A098B35118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B082380-AD40-EBFC-576D-D8C9FF64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26C19075-1FC6-B8FE-69EA-47980B11F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7932"/>
              </p:ext>
            </p:extLst>
          </p:nvPr>
        </p:nvGraphicFramePr>
        <p:xfrm>
          <a:off x="503238" y="3267478"/>
          <a:ext cx="6905907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590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Ansagetext für Evakuierung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548178999"/>
                  </a:ext>
                </a:extLst>
              </a:tr>
              <a:tr h="128535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Achtung. Hier spricht Ihre Feuerwehr. Wir erwarten ein Hochwasser des Flusses.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Verlassen Sie umgehend Ihr Gebäude und begeben Sie sich in die Stadthalle oder in ein hoch gelegenes Gebiet der Stadt.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Stellen Sie vor dem Verlassen des Gebäudes alle elektrischen Geräte ab.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Machen Sie sich bemerkbar, wen Sie Unterstützung benötigen. 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Informieren Sie Ihre Nachbarn.  Unterstützen Sie Hilfsbedürftige. </a:t>
                      </a:r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12455A9-2E59-96B6-C263-2340EA78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74787"/>
              </p:ext>
            </p:extLst>
          </p:nvPr>
        </p:nvGraphicFramePr>
        <p:xfrm>
          <a:off x="503238" y="6169556"/>
          <a:ext cx="6905907" cy="344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590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Ansagetext für Flucht in obere Stockwerke 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54817899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Achtung. Hier spricht Ihre Feuerwehr. Wir erwarten ein Hochwasser des Flusses.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Beobachten Sie die Lage.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Begeben Sie sich bei steigendem Wasserstand in die oberen Stockwerke oder in höhergelegene Gebäude.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Flüchten Sie NICHT durch das Wasser.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Machen Sie sich bemerkbar, wenn Sie Unterstützung benötigen.  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Informieren Sie Ihre Nachbarn. Unterstützen Sie Hilfsbedürftige.</a:t>
                      </a:r>
                    </a:p>
                    <a:p>
                      <a:pPr marL="0" algn="l" defTabSz="755934" rtl="0" eaLnBrk="1" latinLnBrk="0" hangingPunct="1"/>
                      <a:endParaRPr lang="de-DE" sz="1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Wir informieren Sie, wenn die Gefahr vorüber ist. </a:t>
                      </a:r>
                      <a:endParaRPr lang="de-DE" sz="1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</a:tbl>
          </a:graphicData>
        </a:graphic>
      </p:graphicFrame>
      <p:sp>
        <p:nvSpPr>
          <p:cNvPr id="2" name="Rechteck 1">
            <a:hlinkClick r:id="rId2" action="ppaction://hlinksldjump"/>
            <a:extLst>
              <a:ext uri="{FF2B5EF4-FFF2-40B4-BE49-F238E27FC236}">
                <a16:creationId xmlns:a16="http://schemas.microsoft.com/office/drawing/2014/main" id="{F5F355EC-7087-B511-A287-6EFD45FAAF57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3" name="Rechteck 2">
            <a:hlinkClick r:id="rId3" action="ppaction://hlinksldjump"/>
            <a:extLst>
              <a:ext uri="{FF2B5EF4-FFF2-40B4-BE49-F238E27FC236}">
                <a16:creationId xmlns:a16="http://schemas.microsoft.com/office/drawing/2014/main" id="{8CB28B6B-12BF-0B13-4380-5AC4276F0798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5" name="Rechteck 4">
            <a:hlinkClick r:id="rId4" action="ppaction://hlinksldjump"/>
            <a:extLst>
              <a:ext uri="{FF2B5EF4-FFF2-40B4-BE49-F238E27FC236}">
                <a16:creationId xmlns:a16="http://schemas.microsoft.com/office/drawing/2014/main" id="{9987BDE4-2F04-298B-0195-DA076A9FA04F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A860BC86-3302-20C3-8A0A-62EDE700C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1790"/>
              </p:ext>
            </p:extLst>
          </p:nvPr>
        </p:nvGraphicFramePr>
        <p:xfrm>
          <a:off x="503238" y="1528763"/>
          <a:ext cx="6840537" cy="1268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077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3933291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Evakuierungsgebiet beschallen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1" i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2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186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30F6B-3E44-13A9-1CCD-53EF5E495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043660A-871F-8A92-70DA-E55843005B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Behördliche Evakuierung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DD4E18B-613D-49A4-98FB-D9C07A0ABE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Evakuierung Bereich Neustadt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B99CDE8-F676-55CD-FA4E-8AF518CE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7010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F0CDFDB-49DB-7394-C617-EA2A1A58842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6031DA-5A7D-47D3-1AAE-4A274358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2D94F345-6925-52F9-1752-B8F4B91FFB4E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2" name="Rechteck 11">
            <a:hlinkClick r:id="rId3" action="ppaction://hlinksldjump"/>
            <a:extLst>
              <a:ext uri="{FF2B5EF4-FFF2-40B4-BE49-F238E27FC236}">
                <a16:creationId xmlns:a16="http://schemas.microsoft.com/office/drawing/2014/main" id="{8EF2AECD-D831-3112-1E68-99CFCC85C0D1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3" name="Rechteck 12">
            <a:hlinkClick r:id="rId4" action="ppaction://hlinksldjump"/>
            <a:extLst>
              <a:ext uri="{FF2B5EF4-FFF2-40B4-BE49-F238E27FC236}">
                <a16:creationId xmlns:a16="http://schemas.microsoft.com/office/drawing/2014/main" id="{F5C161D3-D125-C69B-7946-E665822F90A9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31D677C-67BC-731D-DC5E-D3E0FA111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52122"/>
              </p:ext>
            </p:extLst>
          </p:nvPr>
        </p:nvGraphicFramePr>
        <p:xfrm>
          <a:off x="503238" y="1528763"/>
          <a:ext cx="6840537" cy="240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7984">
                  <a:extLst>
                    <a:ext uri="{9D8B030D-6E8A-4147-A177-3AD203B41FA5}">
                      <a16:colId xmlns:a16="http://schemas.microsoft.com/office/drawing/2014/main" val="1657135842"/>
                    </a:ext>
                  </a:extLst>
                </a:gridCol>
                <a:gridCol w="4459384">
                  <a:extLst>
                    <a:ext uri="{9D8B030D-6E8A-4147-A177-3AD203B41FA5}">
                      <a16:colId xmlns:a16="http://schemas.microsoft.com/office/drawing/2014/main" val="12829001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2173456831"/>
                    </a:ext>
                  </a:extLst>
                </a:gridCol>
                <a:gridCol w="380978">
                  <a:extLst>
                    <a:ext uri="{9D8B030D-6E8A-4147-A177-3AD203B41FA5}">
                      <a16:colId xmlns:a16="http://schemas.microsoft.com/office/drawing/2014/main" val="218158619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Zuständig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Maßnahmen </a:t>
                      </a:r>
                    </a:p>
                  </a:txBody>
                  <a:tcPr marL="72000" marR="360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Plan Nr.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800" b="1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7166"/>
                  </a:ext>
                </a:extLst>
              </a:tr>
              <a:tr h="449027">
                <a:tc rowSpan="2"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 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Behördlich zu Evakuierende in Stadthalle verlegen </a:t>
                      </a:r>
                      <a:endParaRPr lang="de-CH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187"/>
                  </a:ext>
                </a:extLst>
              </a:tr>
              <a:tr h="449027">
                <a:tc vMerge="1">
                  <a:txBody>
                    <a:bodyPr/>
                    <a:lstStyle/>
                    <a:p>
                      <a:pPr marL="0" algn="l" defTabSz="755934" rtl="0" eaLnBrk="1" latinLnBrk="0" hangingPunct="1"/>
                      <a:endParaRPr lang="de-DE" sz="1400" b="1" i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Vorgehensweise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im Evakuierungsgebot mit Sondersignal auf Feuerwehr aufmerksam machen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Gebiet abfahren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nach Hilfsbedürftigen Ausschau halten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b="0" i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Hilfsbedürftige in Stadthalle verbringen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r"/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i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2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83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46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Verteiler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A552AC8-6C3D-87F2-6068-425160DDF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65009"/>
              </p:ext>
            </p:extLst>
          </p:nvPr>
        </p:nvGraphicFramePr>
        <p:xfrm>
          <a:off x="503241" y="1854058"/>
          <a:ext cx="684053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8316">
                  <a:extLst>
                    <a:ext uri="{9D8B030D-6E8A-4147-A177-3AD203B41FA5}">
                      <a16:colId xmlns:a16="http://schemas.microsoft.com/office/drawing/2014/main" val="2792214698"/>
                    </a:ext>
                  </a:extLst>
                </a:gridCol>
                <a:gridCol w="3282221">
                  <a:extLst>
                    <a:ext uri="{9D8B030D-6E8A-4147-A177-3AD203B41FA5}">
                      <a16:colId xmlns:a16="http://schemas.microsoft.com/office/drawing/2014/main" val="3471183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Gruppe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Verteilername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7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9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3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highlight>
                          <a:srgbClr val="FFFF00"/>
                        </a:highlight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14568"/>
                  </a:ext>
                </a:extLst>
              </a:tr>
            </a:tbl>
          </a:graphicData>
        </a:graphic>
      </p:graphicFrame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42548E2-041E-C3A5-4BB7-F4FD81EAA2F2}"/>
              </a:ext>
            </a:extLst>
          </p:cNvPr>
          <p:cNvSpPr txBox="1">
            <a:spLocks/>
          </p:cNvSpPr>
          <p:nvPr/>
        </p:nvSpPr>
        <p:spPr>
          <a:xfrm>
            <a:off x="503241" y="5475906"/>
            <a:ext cx="6840534" cy="4411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sz="20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6213" indent="-176213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57188" indent="-176213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541338" indent="-187325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Ausgedruckte Versionen liegen bereit bei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BBEC524-CD1E-FBA7-8C10-CD46EC82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25451"/>
              </p:ext>
            </p:extLst>
          </p:nvPr>
        </p:nvGraphicFramePr>
        <p:xfrm>
          <a:off x="503241" y="5816550"/>
          <a:ext cx="684053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8314">
                  <a:extLst>
                    <a:ext uri="{9D8B030D-6E8A-4147-A177-3AD203B41FA5}">
                      <a16:colId xmlns:a16="http://schemas.microsoft.com/office/drawing/2014/main" val="2792214698"/>
                    </a:ext>
                  </a:extLst>
                </a:gridCol>
                <a:gridCol w="3282221">
                  <a:extLst>
                    <a:ext uri="{9D8B030D-6E8A-4147-A177-3AD203B41FA5}">
                      <a16:colId xmlns:a16="http://schemas.microsoft.com/office/drawing/2014/main" val="3471183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Einrichtung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Ablageort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7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9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3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14568"/>
                  </a:ext>
                </a:extLst>
              </a:tr>
            </a:tbl>
          </a:graphicData>
        </a:graphic>
      </p:graphicFrame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9BDB998-CAA0-5FCC-8E24-D78AD1CF1E08}"/>
              </a:ext>
            </a:extLst>
          </p:cNvPr>
          <p:cNvSpPr txBox="1">
            <a:spLocks/>
          </p:cNvSpPr>
          <p:nvPr/>
        </p:nvSpPr>
        <p:spPr>
          <a:xfrm>
            <a:off x="503241" y="1528763"/>
            <a:ext cx="6840534" cy="4411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sz="20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6213" indent="-176213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57188" indent="-176213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541338" indent="-187325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Digitale Versionen erhalten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hlinkClick r:id="rId2" action="ppaction://hlinksldjump"/>
            <a:extLst>
              <a:ext uri="{FF2B5EF4-FFF2-40B4-BE49-F238E27FC236}">
                <a16:creationId xmlns:a16="http://schemas.microsoft.com/office/drawing/2014/main" id="{C27809D5-350D-D199-7656-424784BDD825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24FEF030-6548-8CAA-F720-83BFDAE45933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1" name="Rechteck 10">
            <a:hlinkClick r:id="rId4" action="ppaction://hlinksldjump"/>
            <a:extLst>
              <a:ext uri="{FF2B5EF4-FFF2-40B4-BE49-F238E27FC236}">
                <a16:creationId xmlns:a16="http://schemas.microsoft.com/office/drawing/2014/main" id="{4334543E-E945-BDEA-5BEC-A14165562EE1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106F7586-A95E-AA20-59B3-568C45F2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1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480F-B07A-76D2-9829-D6A8651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50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508F9-2477-824D-224D-CE1CA3A830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Abkürzungsverzeichnis 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86CD7F-6CD3-03DE-3AD4-02E0A85733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Konzeption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B8CC5B-ED7A-FA9B-9962-4CAA93A1600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801E4AD-C962-D69F-F3C8-C570F302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63993"/>
              </p:ext>
            </p:extLst>
          </p:nvPr>
        </p:nvGraphicFramePr>
        <p:xfrm>
          <a:off x="503238" y="1528763"/>
          <a:ext cx="6840538" cy="699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72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Abkürzung 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Bedeutung</a:t>
                      </a:r>
                      <a:endParaRPr lang="de-CH" sz="14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Alarm- und Einsatzplan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5941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BM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Bürgermeisterin / Bürgermeister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B-</a:t>
                      </a:r>
                      <a:r>
                        <a:rPr lang="de-DE" sz="1400" b="0" i="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Ltr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Bereitschaftsleiter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DRK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Deutsches Rotes Kreuz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DWD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Deutscher Wetterdienst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EAL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Einsatzabschnitt / Einsatzabschnittsleiter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EL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Einsatzleiter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Eisenbahnverkehrsunternehmen  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Energieversorgungsunternehmen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636756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Fachberater im </a:t>
                      </a:r>
                      <a:r>
                        <a:rPr lang="de-CH" sz="1400" b="0" i="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Vw</a:t>
                      </a: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-Stab oder in der Führungseinheit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0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FwKdt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Feuerwehrkommandant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FüStab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Führungsstab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Fw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Feuerwehr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HWAEP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Hochwasser-Alarm- und Einsatzplan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HQ</a:t>
                      </a:r>
                      <a:r>
                        <a:rPr lang="de-DE" sz="1400" b="0" i="0" baseline="-2500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Abflussmenge, die durchschnittlich einmal in X Jahren auftritt.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HVZ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Hochwasser-Vorhersagezentrale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ILS</a:t>
                      </a:r>
                      <a:endParaRPr lang="de-CH" sz="1400" b="0" i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Integrierte Leitstelle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KBM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Kreisbrandmeister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LK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Landkreis 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5552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OPB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Ortspolizeibehörde</a:t>
                      </a: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0" i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Verbindungsperson oder Verbindungsbeamter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45328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7589"/>
                  </a:ext>
                </a:extLst>
              </a:tr>
              <a:tr h="2841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400" b="0" i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02376"/>
                  </a:ext>
                </a:extLst>
              </a:tr>
            </a:tbl>
          </a:graphicData>
        </a:graphic>
      </p:graphicFrame>
      <p:sp>
        <p:nvSpPr>
          <p:cNvPr id="9" name="Rechteck 8">
            <a:hlinkClick r:id="rId2" action="ppaction://hlinksldjump"/>
            <a:extLst>
              <a:ext uri="{FF2B5EF4-FFF2-40B4-BE49-F238E27FC236}">
                <a16:creationId xmlns:a16="http://schemas.microsoft.com/office/drawing/2014/main" id="{02E93EFB-3541-E25E-C72F-77E18AFDD3B0}"/>
              </a:ext>
            </a:extLst>
          </p:cNvPr>
          <p:cNvSpPr/>
          <p:nvPr/>
        </p:nvSpPr>
        <p:spPr>
          <a:xfrm rot="16200000">
            <a:off x="-185985" y="2811801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Alarmplan</a:t>
            </a:r>
          </a:p>
        </p:txBody>
      </p:sp>
      <p:sp>
        <p:nvSpPr>
          <p:cNvPr id="10" name="Rechteck 9">
            <a:hlinkClick r:id="rId3" action="ppaction://hlinksldjump"/>
            <a:extLst>
              <a:ext uri="{FF2B5EF4-FFF2-40B4-BE49-F238E27FC236}">
                <a16:creationId xmlns:a16="http://schemas.microsoft.com/office/drawing/2014/main" id="{25C4B4AD-045F-2F41-D906-FC7A4B6735F9}"/>
              </a:ext>
            </a:extLst>
          </p:cNvPr>
          <p:cNvSpPr/>
          <p:nvPr/>
        </p:nvSpPr>
        <p:spPr>
          <a:xfrm rot="16200000">
            <a:off x="-143241" y="1814838"/>
            <a:ext cx="824150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12" name="Rechteck 11">
            <a:hlinkClick r:id="rId4" action="ppaction://hlinksldjump"/>
            <a:extLst>
              <a:ext uri="{FF2B5EF4-FFF2-40B4-BE49-F238E27FC236}">
                <a16:creationId xmlns:a16="http://schemas.microsoft.com/office/drawing/2014/main" id="{64F816E1-296F-3312-3655-70ED0FCAC819}"/>
              </a:ext>
            </a:extLst>
          </p:cNvPr>
          <p:cNvSpPr/>
          <p:nvPr/>
        </p:nvSpPr>
        <p:spPr>
          <a:xfrm rot="16200000">
            <a:off x="-185985" y="3851508"/>
            <a:ext cx="909637" cy="2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Hochwasser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B6F026E-FDC4-1115-7A32-4ED3CCA3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05.03.2024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67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4689</Words>
  <Application>Microsoft Office PowerPoint</Application>
  <PresentationFormat>Benutzerdefiniert</PresentationFormat>
  <Paragraphs>1979</Paragraphs>
  <Slides>71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8" baseType="lpstr">
      <vt:lpstr>Arial</vt:lpstr>
      <vt:lpstr>Calibri</vt:lpstr>
      <vt:lpstr>DejaVuSansBook</vt:lpstr>
      <vt:lpstr>Helvetica</vt:lpstr>
      <vt:lpstr>Open Sans</vt:lpstr>
      <vt:lpstr>Symbol</vt:lpstr>
      <vt:lpstr>Office</vt:lpstr>
      <vt:lpstr>0</vt:lpstr>
      <vt:lpstr>PowerPoint-Präsentation</vt:lpstr>
      <vt:lpstr>1</vt:lpstr>
      <vt:lpstr>3</vt:lpstr>
      <vt:lpstr>40</vt:lpstr>
      <vt:lpstr>42</vt:lpstr>
      <vt:lpstr>44</vt:lpstr>
      <vt:lpstr>46</vt:lpstr>
      <vt:lpstr>50</vt:lpstr>
      <vt:lpstr>70</vt:lpstr>
      <vt:lpstr>80</vt:lpstr>
      <vt:lpstr>85</vt:lpstr>
      <vt:lpstr>100</vt:lpstr>
      <vt:lpstr>102</vt:lpstr>
      <vt:lpstr>105</vt:lpstr>
      <vt:lpstr>106</vt:lpstr>
      <vt:lpstr>109</vt:lpstr>
      <vt:lpstr>110</vt:lpstr>
      <vt:lpstr>112</vt:lpstr>
      <vt:lpstr>115</vt:lpstr>
      <vt:lpstr>117</vt:lpstr>
      <vt:lpstr>118</vt:lpstr>
      <vt:lpstr>120</vt:lpstr>
      <vt:lpstr>125</vt:lpstr>
      <vt:lpstr>130</vt:lpstr>
      <vt:lpstr>140</vt:lpstr>
      <vt:lpstr>150</vt:lpstr>
      <vt:lpstr>160</vt:lpstr>
      <vt:lpstr>165</vt:lpstr>
      <vt:lpstr>170</vt:lpstr>
      <vt:lpstr>171</vt:lpstr>
      <vt:lpstr>PowerPoint-Präsentation</vt:lpstr>
      <vt:lpstr>1000</vt:lpstr>
      <vt:lpstr>1002</vt:lpstr>
      <vt:lpstr>1010</vt:lpstr>
      <vt:lpstr>1012</vt:lpstr>
      <vt:lpstr>1015</vt:lpstr>
      <vt:lpstr>1017</vt:lpstr>
      <vt:lpstr>1020</vt:lpstr>
      <vt:lpstr>1025</vt:lpstr>
      <vt:lpstr>1100</vt:lpstr>
      <vt:lpstr>1102</vt:lpstr>
      <vt:lpstr>1105</vt:lpstr>
      <vt:lpstr>1110</vt:lpstr>
      <vt:lpstr>1112</vt:lpstr>
      <vt:lpstr>1120</vt:lpstr>
      <vt:lpstr>1130</vt:lpstr>
      <vt:lpstr>1300</vt:lpstr>
      <vt:lpstr>1302</vt:lpstr>
      <vt:lpstr>1305</vt:lpstr>
      <vt:lpstr>1310</vt:lpstr>
      <vt:lpstr>1340</vt:lpstr>
      <vt:lpstr>1380</vt:lpstr>
      <vt:lpstr>5000</vt:lpstr>
      <vt:lpstr>5002</vt:lpstr>
      <vt:lpstr>5005</vt:lpstr>
      <vt:lpstr>5007</vt:lpstr>
      <vt:lpstr>PowerPoint-Präsentation</vt:lpstr>
      <vt:lpstr>5102</vt:lpstr>
      <vt:lpstr>5105</vt:lpstr>
      <vt:lpstr>5107</vt:lpstr>
      <vt:lpstr>5202</vt:lpstr>
      <vt:lpstr>5302</vt:lpstr>
      <vt:lpstr>5305</vt:lpstr>
      <vt:lpstr>5405</vt:lpstr>
      <vt:lpstr>6002</vt:lpstr>
      <vt:lpstr>6505</vt:lpstr>
      <vt:lpstr>7005</vt:lpstr>
      <vt:lpstr>7007</vt:lpstr>
      <vt:lpstr>7009</vt:lpstr>
      <vt:lpstr>7010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Anfahrtsplan Horben</dc:title>
  <dc:creator>Christian Brauner</dc:creator>
  <cp:lastModifiedBy>Steffi Röder</cp:lastModifiedBy>
  <cp:revision>837</cp:revision>
  <cp:lastPrinted>2024-02-19T14:37:51Z</cp:lastPrinted>
  <dcterms:created xsi:type="dcterms:W3CDTF">2020-11-21T16:26:24Z</dcterms:created>
  <dcterms:modified xsi:type="dcterms:W3CDTF">2024-04-23T14:04:51Z</dcterms:modified>
</cp:coreProperties>
</file>